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v" ContentType="video/x-ms-wm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9" r:id="rId3"/>
    <p:sldId id="290" r:id="rId4"/>
    <p:sldId id="269" r:id="rId5"/>
    <p:sldId id="280" r:id="rId6"/>
    <p:sldId id="267" r:id="rId7"/>
    <p:sldId id="291" r:id="rId8"/>
    <p:sldId id="272" r:id="rId9"/>
    <p:sldId id="293" r:id="rId10"/>
    <p:sldId id="274" r:id="rId11"/>
    <p:sldId id="301" r:id="rId12"/>
    <p:sldId id="302" r:id="rId13"/>
    <p:sldId id="270" r:id="rId14"/>
    <p:sldId id="295" r:id="rId15"/>
    <p:sldId id="273" r:id="rId16"/>
    <p:sldId id="296" r:id="rId17"/>
    <p:sldId id="300" r:id="rId18"/>
    <p:sldId id="303" r:id="rId19"/>
    <p:sldId id="304" r:id="rId20"/>
    <p:sldId id="294" r:id="rId21"/>
    <p:sldId id="305" r:id="rId22"/>
    <p:sldId id="306" r:id="rId23"/>
    <p:sldId id="289" r:id="rId24"/>
    <p:sldId id="285" r:id="rId25"/>
    <p:sldId id="278" r:id="rId26"/>
    <p:sldId id="309" r:id="rId27"/>
    <p:sldId id="310" r:id="rId28"/>
    <p:sldId id="308" r:id="rId29"/>
    <p:sldId id="311" r:id="rId30"/>
    <p:sldId id="313" r:id="rId31"/>
    <p:sldId id="314" r:id="rId32"/>
    <p:sldId id="315" r:id="rId33"/>
    <p:sldId id="256" r:id="rId34"/>
    <p:sldId id="316" r:id="rId35"/>
    <p:sldId id="25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3" autoAdjust="0"/>
    <p:restoredTop sz="65845" autoAdjust="0"/>
  </p:normalViewPr>
  <p:slideViewPr>
    <p:cSldViewPr snapToGrid="0">
      <p:cViewPr varScale="1">
        <p:scale>
          <a:sx n="66" d="100"/>
          <a:sy n="66" d="100"/>
        </p:scale>
        <p:origin x="192" y="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000" b="0" i="0" u="none" strike="noStrike" cap="none" baseline="0">
                <a:effectLst/>
              </a:rPr>
              <a:t>The amount of power collected over time by solar panel</a:t>
            </a:r>
            <a:endParaRPr lang="ko-KR" sz="2000" b="1"/>
          </a:p>
        </c:rich>
      </c:tx>
      <c:layout>
        <c:manualLayout>
          <c:xMode val="edge"/>
          <c:yMode val="edge"/>
          <c:x val="0.1263067363306026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>
        <c:manualLayout>
          <c:layoutTarget val="inner"/>
          <c:xMode val="edge"/>
          <c:yMode val="edge"/>
          <c:x val="5.4087352362204723E-2"/>
          <c:y val="0.1269317712271302"/>
          <c:w val="0.89903764763779537"/>
          <c:h val="0.7350743273207229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Static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9"/>
                <c:pt idx="0">
                  <c:v>11:00AM</c:v>
                </c:pt>
                <c:pt idx="1">
                  <c:v>12:00PM</c:v>
                </c:pt>
                <c:pt idx="2">
                  <c:v>1:00PM</c:v>
                </c:pt>
                <c:pt idx="3">
                  <c:v>2:00PM</c:v>
                </c:pt>
                <c:pt idx="4">
                  <c:v>3:00PM</c:v>
                </c:pt>
                <c:pt idx="5">
                  <c:v>4:00PM</c:v>
                </c:pt>
                <c:pt idx="6">
                  <c:v>5:00PM</c:v>
                </c:pt>
                <c:pt idx="7">
                  <c:v>6:00PM</c:v>
                </c:pt>
                <c:pt idx="8">
                  <c:v>7:00PM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3.3</c:v>
                </c:pt>
                <c:pt idx="1">
                  <c:v>2.7</c:v>
                </c:pt>
                <c:pt idx="2">
                  <c:v>2.4</c:v>
                </c:pt>
                <c:pt idx="3">
                  <c:v>2.1</c:v>
                </c:pt>
                <c:pt idx="4">
                  <c:v>1</c:v>
                </c:pt>
                <c:pt idx="5">
                  <c:v>0.3</c:v>
                </c:pt>
                <c:pt idx="6">
                  <c:v>0.4</c:v>
                </c:pt>
                <c:pt idx="7">
                  <c:v>0.2</c:v>
                </c:pt>
                <c:pt idx="8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E2-4244-8424-8CFFF32881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Dynamic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9"/>
                <c:pt idx="0">
                  <c:v>11:00AM</c:v>
                </c:pt>
                <c:pt idx="1">
                  <c:v>12:00PM</c:v>
                </c:pt>
                <c:pt idx="2">
                  <c:v>1:00PM</c:v>
                </c:pt>
                <c:pt idx="3">
                  <c:v>2:00PM</c:v>
                </c:pt>
                <c:pt idx="4">
                  <c:v>3:00PM</c:v>
                </c:pt>
                <c:pt idx="5">
                  <c:v>4:00PM</c:v>
                </c:pt>
                <c:pt idx="6">
                  <c:v>5:00PM</c:v>
                </c:pt>
                <c:pt idx="7">
                  <c:v>6:00PM</c:v>
                </c:pt>
                <c:pt idx="8">
                  <c:v>7:00PM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3.3</c:v>
                </c:pt>
                <c:pt idx="1">
                  <c:v>3.2</c:v>
                </c:pt>
                <c:pt idx="2">
                  <c:v>3.2</c:v>
                </c:pt>
                <c:pt idx="3">
                  <c:v>3</c:v>
                </c:pt>
                <c:pt idx="4">
                  <c:v>2.1</c:v>
                </c:pt>
                <c:pt idx="5">
                  <c:v>3.2</c:v>
                </c:pt>
                <c:pt idx="6">
                  <c:v>2.9</c:v>
                </c:pt>
                <c:pt idx="7">
                  <c:v>2.8</c:v>
                </c:pt>
                <c:pt idx="8">
                  <c:v>2.1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E2-4244-8424-8CFFF32881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677330175"/>
        <c:axId val="857243455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열1</c:v>
                      </c:pt>
                    </c:strCache>
                  </c:strRef>
                </c:tx>
                <c:spPr>
                  <a:ln w="22225" cap="rnd" cmpd="sng" algn="ctr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Sheet1!$A$2:$A$13</c15:sqref>
                        </c15:formulaRef>
                      </c:ext>
                    </c:extLst>
                    <c:strCache>
                      <c:ptCount val="9"/>
                      <c:pt idx="0">
                        <c:v>11:00AM</c:v>
                      </c:pt>
                      <c:pt idx="1">
                        <c:v>12:00PM</c:v>
                      </c:pt>
                      <c:pt idx="2">
                        <c:v>1:00PM</c:v>
                      </c:pt>
                      <c:pt idx="3">
                        <c:v>2:00PM</c:v>
                      </c:pt>
                      <c:pt idx="4">
                        <c:v>3:00PM</c:v>
                      </c:pt>
                      <c:pt idx="5">
                        <c:v>4:00PM</c:v>
                      </c:pt>
                      <c:pt idx="6">
                        <c:v>5:00PM</c:v>
                      </c:pt>
                      <c:pt idx="7">
                        <c:v>6:00PM</c:v>
                      </c:pt>
                      <c:pt idx="8">
                        <c:v>7:00PM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Sheet1!$D$2:$D$13</c15:sqref>
                        </c15:formulaRef>
                      </c:ext>
                    </c:extLst>
                    <c:numCache>
                      <c:formatCode>General</c:formatCode>
                      <c:ptCount val="1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FEE2-4244-8424-8CFFF32881AC}"/>
                  </c:ext>
                </c:extLst>
              </c15:ser>
            </c15:filteredLineSeries>
          </c:ext>
        </c:extLst>
      </c:lineChart>
      <c:catAx>
        <c:axId val="677330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Time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57243455"/>
        <c:crosses val="autoZero"/>
        <c:auto val="1"/>
        <c:lblAlgn val="ctr"/>
        <c:lblOffset val="100"/>
        <c:noMultiLvlLbl val="0"/>
      </c:catAx>
      <c:valAx>
        <c:axId val="85724345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Voltage</a:t>
                </a:r>
                <a:endParaRPr lang="ko-KR" altLang="en-US"/>
              </a:p>
            </c:rich>
          </c:tx>
          <c:layout>
            <c:manualLayout>
              <c:xMode val="edge"/>
              <c:yMode val="edge"/>
              <c:x val="0"/>
              <c:y val="0.42328330252137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677330175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9787778009457532E-2"/>
          <c:y val="0.94606525630832117"/>
          <c:w val="0.1895053070498483"/>
          <c:h val="5.39347436916788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B7DCD-4B9A-465D-9202-E06B8025F873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12D6F-24AF-4001-8566-D8126688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622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telegraph.com/news/investment-in-blockchain-in-energy-markets-will-top-35-billion-by-2025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minsights.com/industry-analysis/blockchain-in-energy-marke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364032118307184#s0195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73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0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테스트베드 구성했다</a:t>
            </a:r>
            <a:r>
              <a:rPr lang="en-US" altLang="ko-KR" dirty="0"/>
              <a:t>. (</a:t>
            </a:r>
            <a:r>
              <a:rPr lang="ko-KR" altLang="en-US" dirty="0"/>
              <a:t>소제목 </a:t>
            </a:r>
            <a:r>
              <a:rPr lang="en-US" altLang="ko-KR" dirty="0"/>
              <a:t>= </a:t>
            </a:r>
            <a:r>
              <a:rPr lang="ko-KR" altLang="en-US" dirty="0"/>
              <a:t>테스트베드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21B5-62AB-4A26-A732-8A7CA61F462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584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테스트베드 구성했다</a:t>
            </a:r>
            <a:r>
              <a:rPr lang="en-US" altLang="ko-KR" dirty="0"/>
              <a:t>. (</a:t>
            </a:r>
            <a:r>
              <a:rPr lang="ko-KR" altLang="en-US" dirty="0"/>
              <a:t>소제목 </a:t>
            </a:r>
            <a:r>
              <a:rPr lang="en-US" altLang="ko-KR" dirty="0"/>
              <a:t>= </a:t>
            </a:r>
            <a:r>
              <a:rPr lang="ko-KR" altLang="en-US" dirty="0"/>
              <a:t>테스트베드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21B5-62AB-4A26-A732-8A7CA61F462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61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사용하는 프로그램들 적고</a:t>
            </a:r>
            <a:endParaRPr lang="en-US" altLang="ko-KR" dirty="0"/>
          </a:p>
          <a:p>
            <a:r>
              <a:rPr lang="ko-KR" altLang="en-US" dirty="0"/>
              <a:t>알고리즘은 다른 페이지에 </a:t>
            </a:r>
            <a:r>
              <a:rPr lang="en-US" altLang="ko-KR" dirty="0"/>
              <a:t>-&gt; </a:t>
            </a:r>
            <a:r>
              <a:rPr lang="ko-KR" altLang="en-US" dirty="0"/>
              <a:t>어느 부분에서 어떤 효과를 주는 알고리즘을 사용할지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28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21B5-62AB-4A26-A732-8A7CA61F46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575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사용하는 프로그램들 적고</a:t>
            </a:r>
            <a:endParaRPr lang="en-US" altLang="ko-KR" dirty="0"/>
          </a:p>
          <a:p>
            <a:r>
              <a:rPr lang="ko-KR" altLang="en-US" dirty="0"/>
              <a:t>알고리즘은 다른 페이지에 </a:t>
            </a:r>
            <a:r>
              <a:rPr lang="en-US" altLang="ko-KR" dirty="0"/>
              <a:t>-&gt; </a:t>
            </a:r>
            <a:r>
              <a:rPr lang="ko-KR" altLang="en-US" dirty="0"/>
              <a:t>어느 부분에서 어떤 효과를 주는 알고리즘을 사용할지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38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21B5-62AB-4A26-A732-8A7CA61F46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790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21B5-62AB-4A26-A732-8A7CA61F46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19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en-US" altLang="ko-KR" dirty="0"/>
              <a:t>sensor1,2,3 </a:t>
            </a:r>
            <a:r>
              <a:rPr lang="ko-KR" altLang="en-US" dirty="0"/>
              <a:t>이고</a:t>
            </a:r>
            <a:endParaRPr lang="en-US" altLang="ko-KR" dirty="0"/>
          </a:p>
          <a:p>
            <a:r>
              <a:rPr lang="ko-KR" altLang="en-US" dirty="0"/>
              <a:t>타겟이 </a:t>
            </a:r>
            <a:r>
              <a:rPr lang="en-US" altLang="ko-KR" dirty="0"/>
              <a:t>angle </a:t>
            </a:r>
            <a:r>
              <a:rPr lang="ko-KR" altLang="en-US" dirty="0" err="1"/>
              <a:t>입니당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예측 데이터 값이 </a:t>
            </a:r>
            <a:r>
              <a:rPr lang="en-US" altLang="ko-KR" dirty="0"/>
              <a:t>360</a:t>
            </a:r>
            <a:r>
              <a:rPr lang="ko-KR" altLang="en-US" dirty="0"/>
              <a:t>을 넘어가지 않도록 </a:t>
            </a:r>
            <a:r>
              <a:rPr lang="en-US" altLang="ko-KR" dirty="0"/>
              <a:t>target</a:t>
            </a:r>
            <a:r>
              <a:rPr lang="ko-KR" altLang="en-US" dirty="0"/>
              <a:t>의</a:t>
            </a:r>
            <a:r>
              <a:rPr lang="en-US" altLang="ko-KR" dirty="0"/>
              <a:t> max</a:t>
            </a:r>
            <a:r>
              <a:rPr lang="ko-KR" altLang="en-US" dirty="0"/>
              <a:t>를 </a:t>
            </a:r>
            <a:r>
              <a:rPr lang="en-US" altLang="ko-KR" dirty="0"/>
              <a:t>1 min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두고 정규화 시켜주었습니다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Regression</a:t>
            </a:r>
            <a:r>
              <a:rPr lang="ko-KR" altLang="en-US" dirty="0"/>
              <a:t>을 이용해 학습을 시켜주었고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기존의 모델을 저장해두고 데이터가 어느정도 쌓일 때마다 그 모델에 추가로 학습시켜주는</a:t>
            </a:r>
            <a:endParaRPr lang="en-US" altLang="ko-KR" dirty="0"/>
          </a:p>
          <a:p>
            <a:r>
              <a:rPr lang="en-US" altLang="ko-KR" dirty="0"/>
              <a:t>Transfer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데이터셋은 </a:t>
            </a:r>
            <a:r>
              <a:rPr lang="en-US" altLang="ko-KR" dirty="0"/>
              <a:t>1</a:t>
            </a:r>
            <a:r>
              <a:rPr lang="ko-KR" altLang="en-US" dirty="0"/>
              <a:t>분마다</a:t>
            </a:r>
            <a:endParaRPr lang="en-US" altLang="ko-KR" dirty="0"/>
          </a:p>
          <a:p>
            <a:r>
              <a:rPr lang="ko-KR" altLang="en-US" dirty="0"/>
              <a:t>모터 각도는 </a:t>
            </a:r>
            <a:r>
              <a:rPr lang="en-US" altLang="ko-KR" dirty="0"/>
              <a:t>15</a:t>
            </a:r>
            <a:r>
              <a:rPr lang="ko-KR" altLang="en-US" dirty="0"/>
              <a:t>분 마다 업데이트 시켰습니다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사진은 위에는 예측한 </a:t>
            </a:r>
            <a:r>
              <a:rPr lang="ko-KR" altLang="en-US" dirty="0" err="1"/>
              <a:t>타겟값이</a:t>
            </a:r>
            <a:r>
              <a:rPr lang="ko-KR" altLang="en-US" dirty="0"/>
              <a:t> </a:t>
            </a:r>
            <a:r>
              <a:rPr lang="ko-KR" altLang="en-US" dirty="0" err="1"/>
              <a:t>별론데</a:t>
            </a:r>
            <a:r>
              <a:rPr lang="ko-KR" altLang="en-US" dirty="0"/>
              <a:t> 많이 학습시키고 나니까 비슷해졌다</a:t>
            </a:r>
            <a:r>
              <a:rPr lang="en-US" altLang="ko-KR" dirty="0"/>
              <a:t>. </a:t>
            </a:r>
            <a:r>
              <a:rPr lang="ko-KR" altLang="en-US" dirty="0"/>
              <a:t>이런 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787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왼쪽은 데스크탑에서 학습시키는 내용의 코드</a:t>
            </a:r>
            <a:endParaRPr lang="en-US" altLang="ko-KR" dirty="0"/>
          </a:p>
          <a:p>
            <a:r>
              <a:rPr lang="ko-KR" altLang="en-US" dirty="0"/>
              <a:t>오른쪽은 </a:t>
            </a:r>
            <a:r>
              <a:rPr lang="ko-KR" altLang="en-US" dirty="0" err="1"/>
              <a:t>라즈베리파이</a:t>
            </a:r>
            <a:r>
              <a:rPr lang="en-US" altLang="ko-KR" dirty="0"/>
              <a:t>1</a:t>
            </a:r>
            <a:r>
              <a:rPr lang="ko-KR" altLang="en-US" dirty="0"/>
              <a:t>에서 움직일 각도 제어해주는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8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023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요점정리하는</a:t>
            </a:r>
            <a:r>
              <a:rPr lang="ko-KR" altLang="en-US" dirty="0"/>
              <a:t> 의도로</a:t>
            </a:r>
            <a:endParaRPr lang="en-US" altLang="ko-KR" dirty="0"/>
          </a:p>
          <a:p>
            <a:r>
              <a:rPr lang="ko-KR" altLang="en-US" dirty="0" err="1"/>
              <a:t>총정리하는</a:t>
            </a:r>
            <a:r>
              <a:rPr lang="ko-KR" altLang="en-US" dirty="0"/>
              <a:t> 느낌으로 </a:t>
            </a:r>
            <a:r>
              <a:rPr lang="ko-KR" altLang="en-US"/>
              <a:t>슬라이드 활용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15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고정된 패널 </a:t>
            </a:r>
            <a:r>
              <a:rPr lang="en-US" altLang="ko-KR"/>
              <a:t>vs </a:t>
            </a:r>
            <a:r>
              <a:rPr lang="ko-KR" altLang="en-US"/>
              <a:t>동적 패널의 전력 수집량</a:t>
            </a:r>
            <a:endParaRPr lang="en-US" altLang="ko-KR"/>
          </a:p>
          <a:p>
            <a:r>
              <a:rPr lang="ko-KR" altLang="en-US"/>
              <a:t>실제 태양으로 안하고 </a:t>
            </a:r>
            <a:r>
              <a:rPr lang="en-US" altLang="ko-KR"/>
              <a:t>1</a:t>
            </a:r>
            <a:r>
              <a:rPr lang="ko-KR" altLang="en-US"/>
              <a:t>시간 간격으로  전등 위치를 해처럼 옆으로 살짝 움직이면서 측정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21B5-62AB-4A26-A732-8A7CA61F46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22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송전단 전력량 송변전손실                    배전손실                           종합손실</a:t>
            </a:r>
            <a:endParaRPr lang="en-US" altLang="ko-KR"/>
          </a:p>
          <a:p>
            <a:r>
              <a:rPr lang="en-US" altLang="ko-KR"/>
              <a:t>           </a:t>
            </a:r>
            <a:r>
              <a:rPr lang="ko-KR" altLang="en-US"/>
              <a:t>        배전량 손실량 손실률    판매량 손실량 손실률            손실량 손실률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고정된 패널 </a:t>
            </a:r>
            <a:r>
              <a:rPr lang="en-US" altLang="ko-KR"/>
              <a:t>vs </a:t>
            </a:r>
            <a:r>
              <a:rPr lang="ko-KR" altLang="en-US"/>
              <a:t>동적 패널의 전력 수집량</a:t>
            </a:r>
            <a:endParaRPr lang="en-US" altLang="ko-KR"/>
          </a:p>
          <a:p>
            <a:r>
              <a:rPr lang="ko-KR" altLang="en-US"/>
              <a:t>실제 태양으로 안하고 </a:t>
            </a:r>
            <a:r>
              <a:rPr lang="en-US" altLang="ko-KR"/>
              <a:t>1</a:t>
            </a:r>
            <a:r>
              <a:rPr lang="ko-KR" altLang="en-US"/>
              <a:t>시간 간격으로  전등 위치를 해처럼 옆으로 살짝 움직이면서 측정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거리에 따른 손실량</a:t>
            </a:r>
            <a:endParaRPr lang="en-US" altLang="ko-KR"/>
          </a:p>
          <a:p>
            <a:r>
              <a:rPr lang="ko-KR" altLang="en-US"/>
              <a:t>한전짱이다</a:t>
            </a:r>
            <a:r>
              <a:rPr lang="en-US" altLang="ko-KR"/>
              <a:t>(HW</a:t>
            </a:r>
            <a:r>
              <a:rPr lang="ko-KR" altLang="en-US"/>
              <a:t>적 한계</a:t>
            </a:r>
            <a:r>
              <a:rPr lang="en-US" altLang="ko-KR"/>
              <a:t>(</a:t>
            </a:r>
            <a:r>
              <a:rPr lang="ko-KR" altLang="en-US"/>
              <a:t>일반전선 및 불안한 연결 등</a:t>
            </a:r>
            <a:r>
              <a:rPr lang="en-US" altLang="ko-KR"/>
              <a:t>) </a:t>
            </a:r>
            <a:r>
              <a:rPr lang="ko-KR" altLang="en-US"/>
              <a:t>우리께 엄청 효율적일줄 알았는데 한전도 최대한 손실량을 줄이려고 하기 때문에 큰 차이가 없었다</a:t>
            </a:r>
            <a:r>
              <a:rPr lang="en-US" altLang="ko-KR"/>
              <a:t>. </a:t>
            </a:r>
            <a:r>
              <a:rPr lang="ko-KR" altLang="en-US"/>
              <a:t>하지만 우리도 좀 좋은 재료와 환경이 구성된다면 차이는 커질 수 있을것이다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D21B5-62AB-4A26-A732-8A7CA61F46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5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26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결과적으로 이러이러한 효과가 있었다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태양 패널을 움직임으로 인해 고정된 패널보다 에너지를 더 많이 수집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r>
              <a:rPr lang="ko-KR" altLang="en-US" dirty="0">
                <a:sym typeface="Wingdings" panose="05000000000000000000" pitchFamily="2" charset="2"/>
              </a:rPr>
              <a:t>모을 수 있었다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블록체인을 통해 에너지를 거래함으로 인해 안정성 있게 에너지 거래가 성사 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/>
              <a:t>판매자는 금전적 이익을</a:t>
            </a:r>
            <a:r>
              <a:rPr lang="en-US" altLang="ko-KR" dirty="0"/>
              <a:t>, </a:t>
            </a:r>
            <a:r>
              <a:rPr lang="ko-KR" altLang="en-US" dirty="0"/>
              <a:t>구매자는 급할 때 사용할 수 있는 에너지를 얻을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14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05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395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494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533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ore-KR" dirty="0">
                <a:hlinkClick r:id="rId3"/>
              </a:rPr>
              <a:t>https://cointelegraph.com/news/investment-in-blockchain-in-energy-markets-will-top-35-billion-by-2025</a:t>
            </a:r>
            <a:endParaRPr lang="en" altLang="ko-Kore-KR" dirty="0"/>
          </a:p>
          <a:p>
            <a:pPr marL="0" indent="0">
              <a:buNone/>
            </a:pPr>
            <a:endParaRPr lang="en" altLang="ko-Kore-KR" dirty="0">
              <a:hlinkClick r:id="rId4"/>
            </a:endParaRPr>
          </a:p>
          <a:p>
            <a:pPr marL="0" indent="0">
              <a:buNone/>
            </a:pPr>
            <a:r>
              <a:rPr lang="en" altLang="ko-Kore-KR" dirty="0">
                <a:hlinkClick r:id="rId4"/>
              </a:rPr>
              <a:t>https://www.gminsights.com/industry-analysis/blockchain-in-energy-market</a:t>
            </a:r>
            <a:endParaRPr lang="en" altLang="ko-Kore-KR" dirty="0"/>
          </a:p>
          <a:p>
            <a:pPr marL="0" indent="0">
              <a:buNone/>
            </a:pPr>
            <a:endParaRPr lang="en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마켓이 커지고 있고 더 커질 예정이다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513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에너지거래는 복잡한 계약서나 에너지의 불공정한 분배 등의 문제가 있었지만 블록체인을 이용한다면 간편하고 쉽게 에너지를 거래 할 수 있게 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탈중앙화로 인해 필요한 만큼 에너지를 거래 할 수 있는 효과도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28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ko-Kore-KR" dirty="0">
                <a:hlinkClick r:id="rId3"/>
              </a:rPr>
              <a:t>https://www.sciencedirect.com/science/article/pii/S1364032118307184#s0195</a:t>
            </a:r>
            <a:endParaRPr lang="en" altLang="ko-Kore-KR" dirty="0"/>
          </a:p>
          <a:p>
            <a:pPr marL="0" indent="0">
              <a:buNone/>
            </a:pPr>
            <a:endParaRPr lang="en" altLang="ko-KR" dirty="0"/>
          </a:p>
          <a:p>
            <a:pPr marL="0" indent="0">
              <a:buNone/>
            </a:pPr>
            <a:r>
              <a:rPr lang="ko-KR" altLang="en-US" dirty="0"/>
              <a:t>확장성</a:t>
            </a:r>
            <a:r>
              <a:rPr lang="en-US" altLang="ko-KR" dirty="0"/>
              <a:t>,</a:t>
            </a:r>
            <a:r>
              <a:rPr lang="ko-KR" altLang="en-US" dirty="0"/>
              <a:t> 보안</a:t>
            </a:r>
            <a:r>
              <a:rPr lang="en-US" altLang="ko-KR" dirty="0"/>
              <a:t>,</a:t>
            </a:r>
            <a:r>
              <a:rPr lang="ko-KR" altLang="en-US" dirty="0"/>
              <a:t> 개발비용</a:t>
            </a:r>
            <a:r>
              <a:rPr lang="en-US" altLang="ko-KR" dirty="0"/>
              <a:t>,</a:t>
            </a:r>
            <a:r>
              <a:rPr lang="ko-KR" altLang="en-US" dirty="0"/>
              <a:t> 규제 장벽이 있음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여러 실험은 있었으나 실용적으로 발전된 케이스가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963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블록체인</a:t>
            </a:r>
            <a:r>
              <a:rPr lang="ko-KR" altLang="en-US" dirty="0"/>
              <a:t> 에너지 거래에 대한 </a:t>
            </a:r>
            <a:r>
              <a:rPr lang="ko-KR" altLang="en-US" dirty="0" err="1"/>
              <a:t>규제등이</a:t>
            </a:r>
            <a:r>
              <a:rPr lang="ko-KR" altLang="en-US" dirty="0"/>
              <a:t> 좋아진다면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6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115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41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31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55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IoT</a:t>
            </a:r>
            <a:r>
              <a:rPr lang="ko-KR" altLang="en-US" dirty="0"/>
              <a:t>와 블록체인을 이용한 효율적인 에너지 공유 플랫폼 구축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31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38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8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다음페이지에 </a:t>
            </a:r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94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사용하는 프로그램들 적고</a:t>
            </a:r>
            <a:endParaRPr lang="en-US" altLang="ko-KR" dirty="0"/>
          </a:p>
          <a:p>
            <a:r>
              <a:rPr lang="ko-KR" altLang="en-US" dirty="0"/>
              <a:t>알고리즘은 다른 페이지에 </a:t>
            </a:r>
            <a:r>
              <a:rPr lang="en-US" altLang="ko-KR" dirty="0"/>
              <a:t>-&gt; </a:t>
            </a:r>
            <a:r>
              <a:rPr lang="ko-KR" altLang="en-US" dirty="0"/>
              <a:t>어느 부분에서 어떤 효과를 주는 알고리즘을 사용할지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96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아키텍쳐와</a:t>
            </a:r>
            <a:r>
              <a:rPr lang="ko-KR" altLang="en-US" dirty="0"/>
              <a:t> </a:t>
            </a:r>
            <a:r>
              <a:rPr lang="en-US" altLang="ko-KR" dirty="0"/>
              <a:t>implementation</a:t>
            </a:r>
            <a:r>
              <a:rPr lang="ko-KR" altLang="en-US" dirty="0"/>
              <a:t>이 어떻게 만나는지 여기서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12D6F-24AF-4001-8566-D8126688737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4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3943D-8487-4216-A343-472CFE2B3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6B096B-BE40-424E-8B32-AB1303510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929F97-7FC9-406E-9526-1F0D7027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61731-EFA9-49E2-BBD2-F980B8CE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80556-6053-4B9B-A4F7-9FD18C8A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2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AA2A7-E500-4BB8-B905-DDBABDAE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F6E5E7-11B9-4420-AE91-1D5DB61ED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4F1FD0-9EBD-4936-B0DE-4E474D898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D4C670-DC73-4DEA-BCCA-E0F128A1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D29DC4-E5F2-456E-84D1-5CF4A3DE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74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44CBDD-78F5-4F7A-B457-4AC760FC5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9FC0D5-59EA-4273-9708-925214AA4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7036DA-F293-4051-BFAA-6082B4AC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47483-CD2C-4BDB-9D2F-2ACDD4381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97F21-C2A3-4618-81AF-EC3826A0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00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07260-C89A-4C10-9B53-A7B44BAD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FE8F6-F020-4F37-BDB1-F2577F603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7E6E6F-A907-48BD-8D36-F26F2360F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8007-5B98-4569-9179-78C378DB0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DEACE2-B46F-4999-B09D-0D333BAE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35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A72E0-3EB7-4CB8-966C-6CE8FD12E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4ECB8B-E603-45A9-BB51-4D3063965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C3222-F3E0-4D8B-B0EA-9EA50B2E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F6ED7-E5E3-4F75-921A-F62F05512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69CBAD-CDC8-44CA-A216-FEB8B353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0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5C9FF-F4E0-4734-9A41-A7637D5D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43C4D4-15EF-4587-BF22-02DE957B3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E54DED-7DDF-4511-9A62-A2A3D5281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41810E-E1B6-46AA-973E-E5A3EBC98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25C2B5-8E21-4B4F-B898-F022A5CB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7A2DD7-6AC6-48B8-9428-EEC8C992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24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97B9F-DBA2-4117-95FA-1D0E83A6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FED6B4-56B7-4FB3-960C-DE19E778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959CD-D3B0-4565-BB5E-CA7E4B68F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4DE48B-B851-49A1-A560-C85B752C3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7D8523-A75F-4902-AC14-AADC850D2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3AB293-7685-4CD6-94D0-BC810D17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0B784B-3A1A-4700-8E2B-0249490F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E5DDF3-1EF2-4E6A-8245-2F194DE3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8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AA3FE-508B-43A8-BD9D-453E89E2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9CDDF2-9B2A-4138-9918-19ADC73B6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4E7163-EE55-46FE-83E3-73414843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A1E6E1-A8AB-44CB-8232-5E680620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7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AADF61-5F7F-48EC-A508-B4B61DA8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3B1CA2-93D0-4A84-824F-FC0C07CC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9909E5-8F51-46EB-8B3B-2DB43B67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3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19C63-1772-40A7-B6C7-46E8357E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A4808A-18A7-432C-BF3E-413096E9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868435-EEA4-4498-96D0-D619D67F7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31705-1B54-4E61-9981-C445EFA3C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D97832-209A-4A19-B593-4BF2A43BB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82EF1B-8A05-4FAC-8587-20378DD5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1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AA8DD-89A7-46A4-8C15-4A7DC3818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71AD4F-69E9-4E2C-96C4-9F5B1A913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7DD9DA-F795-418C-A79E-A26AAB931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E963FF-5D3B-401E-9F52-8DF1DA0E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807AC-FF4A-47BC-BBBE-43538B82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21F19-A278-4669-9E1B-9E089031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34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FD7483-A4B5-46D6-A109-37B9F1C6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569C84-2357-4E4C-AB5B-10C15F843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F32F9-BFD9-4E34-8174-2B85921E5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516D5-9E9E-4E0E-8379-9F5A7BBCC7B7}" type="datetimeFigureOut">
              <a:rPr lang="ko-KR" altLang="en-US" smtClean="0"/>
              <a:t>2020. 6. 25.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CEBB1-1D52-4CE7-B7A6-C9DE23FA6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0AEA8-1B59-47A0-A603-A52DD4AAD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90E52-D055-4DA5-95C4-40C55405CF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5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9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4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3.png"/><Relationship Id="rId3" Type="http://schemas.openxmlformats.org/officeDocument/2006/relationships/image" Target="../media/image32.jpeg"/><Relationship Id="rId7" Type="http://schemas.openxmlformats.org/officeDocument/2006/relationships/image" Target="../media/image2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5" Type="http://schemas.openxmlformats.org/officeDocument/2006/relationships/image" Target="../media/image61.png"/><Relationship Id="rId10" Type="http://schemas.openxmlformats.org/officeDocument/2006/relationships/image" Target="../media/image59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3.jpe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sv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svg"/><Relationship Id="rId3" Type="http://schemas.openxmlformats.org/officeDocument/2006/relationships/image" Target="../media/image84.tiff"/><Relationship Id="rId7" Type="http://schemas.openxmlformats.org/officeDocument/2006/relationships/image" Target="../media/image88.sv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sv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tiff"/><Relationship Id="rId4" Type="http://schemas.openxmlformats.org/officeDocument/2006/relationships/image" Target="../media/image9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duation-Project2/EggBlock-Solor_Energy_Generation_and_Trading_Platfor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4T59dHF78JA" TargetMode="External"/><Relationship Id="rId4" Type="http://schemas.openxmlformats.org/officeDocument/2006/relationships/hyperlink" Target="https://github.com/Graduation-Project2/EggBlock-Solor_Energy_Generation_and_Trading_Platform/wiki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jpeg"/><Relationship Id="rId10" Type="http://schemas.openxmlformats.org/officeDocument/2006/relationships/image" Target="../media/image14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26E9BA-603D-47C7-A929-A002E91B3B72}"/>
              </a:ext>
            </a:extLst>
          </p:cNvPr>
          <p:cNvGrpSpPr/>
          <p:nvPr/>
        </p:nvGrpSpPr>
        <p:grpSpPr>
          <a:xfrm>
            <a:off x="34213" y="28283"/>
            <a:ext cx="12120465" cy="6783355"/>
            <a:chOff x="34211" y="37322"/>
            <a:chExt cx="12120465" cy="67833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F294330-9B87-42AA-8051-0345C326D4CA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447C6A1-2C8E-456A-9A2A-D0F62C6BF939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FDA5C7A-B2B6-4415-A6B0-248F247CDEE7}"/>
              </a:ext>
            </a:extLst>
          </p:cNvPr>
          <p:cNvSpPr txBox="1"/>
          <p:nvPr/>
        </p:nvSpPr>
        <p:spPr>
          <a:xfrm>
            <a:off x="8300735" y="5866384"/>
            <a:ext cx="3709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강병현 곽수빈 박정호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1E18B-BFE1-400E-A64F-A0A28F991332}"/>
              </a:ext>
            </a:extLst>
          </p:cNvPr>
          <p:cNvSpPr txBox="1"/>
          <p:nvPr/>
        </p:nvSpPr>
        <p:spPr>
          <a:xfrm>
            <a:off x="2561535" y="2044932"/>
            <a:ext cx="7065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졸업작품</a:t>
            </a:r>
            <a:r>
              <a:rPr lang="en-US" altLang="ko-KR" sz="5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endParaRPr lang="ko-KR" altLang="en-US" sz="54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D29386-7B62-4AC3-AFB6-AEAFD796DB19}"/>
              </a:ext>
            </a:extLst>
          </p:cNvPr>
          <p:cNvSpPr/>
          <p:nvPr/>
        </p:nvSpPr>
        <p:spPr>
          <a:xfrm>
            <a:off x="4537650" y="2991124"/>
            <a:ext cx="311358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07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0A0E8-3AB0-488F-B476-9BB529ABD403}"/>
              </a:ext>
            </a:extLst>
          </p:cNvPr>
          <p:cNvGrpSpPr/>
          <p:nvPr/>
        </p:nvGrpSpPr>
        <p:grpSpPr>
          <a:xfrm>
            <a:off x="34213" y="28286"/>
            <a:ext cx="12120465" cy="6783355"/>
            <a:chOff x="34211" y="37322"/>
            <a:chExt cx="12120465" cy="67833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2AF42-2437-42BB-A332-DE48BD410279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9B634-2ED3-4258-960F-1BEE30A4ADDE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FF8C8B-657A-47F5-B573-23125D060AD0}"/>
              </a:ext>
            </a:extLst>
          </p:cNvPr>
          <p:cNvGrpSpPr/>
          <p:nvPr/>
        </p:nvGrpSpPr>
        <p:grpSpPr>
          <a:xfrm>
            <a:off x="408479" y="400373"/>
            <a:ext cx="6385861" cy="651240"/>
            <a:chOff x="292100" y="250312"/>
            <a:chExt cx="6385861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C4E642-6FFC-4447-97FD-851CB43E1593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DA3A1-15CA-42C5-A024-24BFCDDA8AD6}"/>
                </a:ext>
              </a:extLst>
            </p:cNvPr>
            <p:cNvSpPr txBox="1"/>
            <p:nvPr/>
          </p:nvSpPr>
          <p:spPr>
            <a:xfrm>
              <a:off x="1079500" y="272401"/>
              <a:ext cx="5598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Implementation - IoT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CCA9C10-D84C-41F0-B128-FFF9C49BC05A}"/>
              </a:ext>
            </a:extLst>
          </p:cNvPr>
          <p:cNvGrpSpPr/>
          <p:nvPr/>
        </p:nvGrpSpPr>
        <p:grpSpPr>
          <a:xfrm>
            <a:off x="734099" y="1366720"/>
            <a:ext cx="8379152" cy="482626"/>
            <a:chOff x="1644524" y="1533819"/>
            <a:chExt cx="8379152" cy="48262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C8EC16D-0250-43A1-B4CB-FA149CDC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524" y="1550099"/>
              <a:ext cx="466347" cy="46634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A32EC8-9447-4789-ADB4-64B2BC52CD37}"/>
                </a:ext>
              </a:extLst>
            </p:cNvPr>
            <p:cNvSpPr txBox="1"/>
            <p:nvPr/>
          </p:nvSpPr>
          <p:spPr>
            <a:xfrm>
              <a:off x="2500132" y="1533819"/>
              <a:ext cx="7523544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Develop for collecting &amp; managing Energy</a:t>
              </a:r>
              <a:endPara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2C1C0D-2382-420A-A13E-D8DC50F1BDF3}"/>
              </a:ext>
            </a:extLst>
          </p:cNvPr>
          <p:cNvGrpSpPr/>
          <p:nvPr/>
        </p:nvGrpSpPr>
        <p:grpSpPr>
          <a:xfrm>
            <a:off x="734099" y="4740459"/>
            <a:ext cx="9843668" cy="482627"/>
            <a:chOff x="1644524" y="1533819"/>
            <a:chExt cx="9843668" cy="48262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5E1669E-30BB-4F71-A98B-01CC55A02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524" y="1550099"/>
              <a:ext cx="466347" cy="46634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C496B5-766F-4999-A752-9BB8F97E6A38}"/>
                </a:ext>
              </a:extLst>
            </p:cNvPr>
            <p:cNvSpPr txBox="1"/>
            <p:nvPr/>
          </p:nvSpPr>
          <p:spPr>
            <a:xfrm>
              <a:off x="2500132" y="1533819"/>
              <a:ext cx="8988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Using Algorithm for developing collect &amp; manage Energy</a:t>
              </a:r>
              <a:endPara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8355C4F-FABE-450A-A8D4-9E45E2879F4B}"/>
              </a:ext>
            </a:extLst>
          </p:cNvPr>
          <p:cNvSpPr txBox="1"/>
          <p:nvPr/>
        </p:nvSpPr>
        <p:spPr>
          <a:xfrm>
            <a:off x="1602616" y="5356390"/>
            <a:ext cx="965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①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Machine Learning </a:t>
            </a:r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Selecting an Efficient Solar Collective Location</a:t>
            </a:r>
            <a:endParaRPr lang="ko-KR" altLang="en-US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B67E759-2E87-4E5C-A18C-93837AB97D9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098" y="2235197"/>
            <a:ext cx="916388" cy="117054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1E2C88-71D7-4040-A5D6-85E82566F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301" y="2111639"/>
            <a:ext cx="2024734" cy="14268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17B71BF-8374-4629-95A7-A416362E5B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850" y="2158787"/>
            <a:ext cx="1369045" cy="136904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FB868E8-B2D2-453B-A233-2DC06D1BEB1D}"/>
              </a:ext>
            </a:extLst>
          </p:cNvPr>
          <p:cNvSpPr txBox="1"/>
          <p:nvPr/>
        </p:nvSpPr>
        <p:spPr>
          <a:xfrm>
            <a:off x="1463792" y="370747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Raspberry pi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60C523-08A0-419D-AE26-857425018D9D}"/>
              </a:ext>
            </a:extLst>
          </p:cNvPr>
          <p:cNvSpPr txBox="1"/>
          <p:nvPr/>
        </p:nvSpPr>
        <p:spPr>
          <a:xfrm>
            <a:off x="4621554" y="3707471"/>
            <a:ext cx="255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Cloud computing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01F25A-114A-41E9-BF56-860EB5E66B38}"/>
              </a:ext>
            </a:extLst>
          </p:cNvPr>
          <p:cNvSpPr txBox="1"/>
          <p:nvPr/>
        </p:nvSpPr>
        <p:spPr>
          <a:xfrm>
            <a:off x="8089320" y="3707470"/>
            <a:ext cx="285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Collect Energy &amp; Data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3C589E-521F-4058-859B-B015BE44C788}"/>
              </a:ext>
            </a:extLst>
          </p:cNvPr>
          <p:cNvSpPr txBox="1"/>
          <p:nvPr/>
        </p:nvSpPr>
        <p:spPr>
          <a:xfrm>
            <a:off x="1602616" y="5917704"/>
            <a:ext cx="922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②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Transfer Learning </a:t>
            </a:r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 Use previous model when training added data</a:t>
            </a:r>
            <a:endParaRPr lang="ko-KR" altLang="en-US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922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E9782FC-EF4D-484A-BED9-AE6A098002B7}"/>
              </a:ext>
            </a:extLst>
          </p:cNvPr>
          <p:cNvGrpSpPr/>
          <p:nvPr/>
        </p:nvGrpSpPr>
        <p:grpSpPr>
          <a:xfrm>
            <a:off x="34213" y="22809"/>
            <a:ext cx="12120465" cy="6783355"/>
            <a:chOff x="34211" y="37322"/>
            <a:chExt cx="12120465" cy="678335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30242F-9996-4388-AB7B-72CB5A2DA250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77509-901C-41FC-BD93-FB9E36D3BAE4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697811E-3EA6-4D87-B84B-5B0857348301}"/>
              </a:ext>
            </a:extLst>
          </p:cNvPr>
          <p:cNvGrpSpPr/>
          <p:nvPr/>
        </p:nvGrpSpPr>
        <p:grpSpPr>
          <a:xfrm>
            <a:off x="408479" y="400373"/>
            <a:ext cx="6385861" cy="651240"/>
            <a:chOff x="292100" y="250312"/>
            <a:chExt cx="6385861" cy="65124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688336-490F-45CF-A71B-97F2E2C5AB4A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7658C1-3B2C-480A-AAE5-54041371D0C4}"/>
                </a:ext>
              </a:extLst>
            </p:cNvPr>
            <p:cNvSpPr txBox="1"/>
            <p:nvPr/>
          </p:nvSpPr>
          <p:spPr>
            <a:xfrm>
              <a:off x="1079500" y="272401"/>
              <a:ext cx="5598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Implementation </a:t>
              </a:r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- IoT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EC99081-B067-4EDD-A4B5-AC9EA3CF1A30}"/>
              </a:ext>
            </a:extLst>
          </p:cNvPr>
          <p:cNvGrpSpPr/>
          <p:nvPr/>
        </p:nvGrpSpPr>
        <p:grpSpPr>
          <a:xfrm>
            <a:off x="3235313" y="1470462"/>
            <a:ext cx="6448070" cy="4835653"/>
            <a:chOff x="2404041" y="1370709"/>
            <a:chExt cx="6448070" cy="4835653"/>
          </a:xfrm>
        </p:grpSpPr>
        <p:pic>
          <p:nvPicPr>
            <p:cNvPr id="4" name="그림 3" descr="앉아있는, 컴퓨터, 노트북, 놓은이(가) 표시된 사진&#10;&#10;자동 생성된 설명">
              <a:extLst>
                <a:ext uri="{FF2B5EF4-FFF2-40B4-BE49-F238E27FC236}">
                  <a16:creationId xmlns:a16="http://schemas.microsoft.com/office/drawing/2014/main" id="{68AE83FF-A43B-4CDB-BD37-83F6A203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4041" y="1370709"/>
              <a:ext cx="6448070" cy="483565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703BC5-A1F1-46A7-8902-1DA7E3AA68AE}"/>
                </a:ext>
              </a:extLst>
            </p:cNvPr>
            <p:cNvSpPr txBox="1"/>
            <p:nvPr/>
          </p:nvSpPr>
          <p:spPr>
            <a:xfrm rot="21212284">
              <a:off x="4928263" y="5318014"/>
              <a:ext cx="99975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HOUSE1</a:t>
              </a:r>
              <a:endParaRPr lang="ko-KR" alt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0A3736-892E-4213-B048-2123BBDF3C30}"/>
                </a:ext>
              </a:extLst>
            </p:cNvPr>
            <p:cNvSpPr txBox="1"/>
            <p:nvPr/>
          </p:nvSpPr>
          <p:spPr>
            <a:xfrm rot="18917982">
              <a:off x="6740915" y="4995239"/>
              <a:ext cx="90723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HOUSE2</a:t>
              </a:r>
              <a:endParaRPr lang="ko-KR" altLang="en-US" sz="1400"/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B117C77-2031-4CC3-AC84-D6142D566F08}"/>
              </a:ext>
            </a:extLst>
          </p:cNvPr>
          <p:cNvCxnSpPr>
            <a:cxnSpLocks/>
          </p:cNvCxnSpPr>
          <p:nvPr/>
        </p:nvCxnSpPr>
        <p:spPr>
          <a:xfrm>
            <a:off x="2176283" y="2483725"/>
            <a:ext cx="7850000" cy="0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0DF44A5-4BD0-4474-BFEB-1AC8F5F6502B}"/>
              </a:ext>
            </a:extLst>
          </p:cNvPr>
          <p:cNvCxnSpPr>
            <a:cxnSpLocks/>
          </p:cNvCxnSpPr>
          <p:nvPr/>
        </p:nvCxnSpPr>
        <p:spPr>
          <a:xfrm>
            <a:off x="2176283" y="4744222"/>
            <a:ext cx="7824811" cy="0"/>
          </a:xfrm>
          <a:prstGeom prst="line">
            <a:avLst/>
          </a:prstGeom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AAEECC6-30B8-4A1B-925B-3E865C689B57}"/>
              </a:ext>
            </a:extLst>
          </p:cNvPr>
          <p:cNvSpPr txBox="1"/>
          <p:nvPr/>
        </p:nvSpPr>
        <p:spPr>
          <a:xfrm>
            <a:off x="2066925" y="1779973"/>
            <a:ext cx="901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TOP</a:t>
            </a:r>
            <a:endParaRPr lang="ko-KR" altLang="en-US" sz="22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6262E4-C0D7-4043-A33C-8BC5ADD87382}"/>
              </a:ext>
            </a:extLst>
          </p:cNvPr>
          <p:cNvSpPr txBox="1"/>
          <p:nvPr/>
        </p:nvSpPr>
        <p:spPr>
          <a:xfrm>
            <a:off x="1893143" y="3414485"/>
            <a:ext cx="1230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Middle</a:t>
            </a:r>
            <a:endParaRPr lang="ko-KR" altLang="en-US" sz="22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C616C5-2EE2-4F85-B75D-3F9EB8010FF9}"/>
              </a:ext>
            </a:extLst>
          </p:cNvPr>
          <p:cNvSpPr txBox="1"/>
          <p:nvPr/>
        </p:nvSpPr>
        <p:spPr>
          <a:xfrm>
            <a:off x="1911726" y="5380617"/>
            <a:ext cx="12123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Bottom</a:t>
            </a:r>
            <a:endParaRPr lang="ko-KR" altLang="en-US" sz="22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246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E9782FC-EF4D-484A-BED9-AE6A098002B7}"/>
              </a:ext>
            </a:extLst>
          </p:cNvPr>
          <p:cNvGrpSpPr/>
          <p:nvPr/>
        </p:nvGrpSpPr>
        <p:grpSpPr>
          <a:xfrm>
            <a:off x="34213" y="7311"/>
            <a:ext cx="12120465" cy="6783355"/>
            <a:chOff x="34211" y="37322"/>
            <a:chExt cx="12120465" cy="678335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30242F-9996-4388-AB7B-72CB5A2DA250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77509-901C-41FC-BD93-FB9E36D3BAE4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697811E-3EA6-4D87-B84B-5B0857348301}"/>
              </a:ext>
            </a:extLst>
          </p:cNvPr>
          <p:cNvGrpSpPr/>
          <p:nvPr/>
        </p:nvGrpSpPr>
        <p:grpSpPr>
          <a:xfrm>
            <a:off x="408479" y="400373"/>
            <a:ext cx="6385861" cy="651240"/>
            <a:chOff x="292100" y="250312"/>
            <a:chExt cx="6385861" cy="65124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688336-490F-45CF-A71B-97F2E2C5AB4A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7658C1-3B2C-480A-AAE5-54041371D0C4}"/>
                </a:ext>
              </a:extLst>
            </p:cNvPr>
            <p:cNvSpPr txBox="1"/>
            <p:nvPr/>
          </p:nvSpPr>
          <p:spPr>
            <a:xfrm>
              <a:off x="1079500" y="272401"/>
              <a:ext cx="5598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Implementation </a:t>
              </a:r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- IoT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1026" name="Picture 2" descr="태양판 패널에 대한 이미지 검색결과">
            <a:extLst>
              <a:ext uri="{FF2B5EF4-FFF2-40B4-BE49-F238E27FC236}">
                <a16:creationId xmlns:a16="http://schemas.microsoft.com/office/drawing/2014/main" id="{CA7A44F0-FE72-40D9-A783-BF217F638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982" y="1005068"/>
            <a:ext cx="1327484" cy="132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80070D-C70E-4B54-A7A1-0C1269062A20}"/>
              </a:ext>
            </a:extLst>
          </p:cNvPr>
          <p:cNvSpPr/>
          <p:nvPr/>
        </p:nvSpPr>
        <p:spPr>
          <a:xfrm>
            <a:off x="1059719" y="2376928"/>
            <a:ext cx="3300010" cy="19920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6ED4D4-5EC7-415D-A06A-0AEBE40BA0A0}"/>
              </a:ext>
            </a:extLst>
          </p:cNvPr>
          <p:cNvSpPr/>
          <p:nvPr/>
        </p:nvSpPr>
        <p:spPr>
          <a:xfrm>
            <a:off x="1059719" y="4555061"/>
            <a:ext cx="3300010" cy="19920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DF714D-54A2-43C3-A290-509B319754DD}"/>
              </a:ext>
            </a:extLst>
          </p:cNvPr>
          <p:cNvCxnSpPr>
            <a:cxnSpLocks/>
          </p:cNvCxnSpPr>
          <p:nvPr/>
        </p:nvCxnSpPr>
        <p:spPr>
          <a:xfrm>
            <a:off x="2677886" y="2376928"/>
            <a:ext cx="0" cy="1052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37DD28-863B-4A9D-A1D3-E62BF9BED679}"/>
              </a:ext>
            </a:extLst>
          </p:cNvPr>
          <p:cNvCxnSpPr>
            <a:cxnSpLocks/>
          </p:cNvCxnSpPr>
          <p:nvPr/>
        </p:nvCxnSpPr>
        <p:spPr>
          <a:xfrm flipH="1">
            <a:off x="1059719" y="3429000"/>
            <a:ext cx="1618168" cy="940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74BE18A-567E-4AC6-85DD-A6AA77A2EE97}"/>
              </a:ext>
            </a:extLst>
          </p:cNvPr>
          <p:cNvCxnSpPr>
            <a:cxnSpLocks/>
          </p:cNvCxnSpPr>
          <p:nvPr/>
        </p:nvCxnSpPr>
        <p:spPr>
          <a:xfrm>
            <a:off x="2677887" y="3429000"/>
            <a:ext cx="1681842" cy="940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11D591D-F0B5-40AE-AB4B-DDEA5AFC4E2B}"/>
              </a:ext>
            </a:extLst>
          </p:cNvPr>
          <p:cNvSpPr txBox="1"/>
          <p:nvPr/>
        </p:nvSpPr>
        <p:spPr>
          <a:xfrm>
            <a:off x="2677885" y="3167580"/>
            <a:ext cx="71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120°</a:t>
            </a:r>
            <a:endParaRPr lang="ko-KR" altLang="en-US" sz="16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F463F9-1303-4502-B9E7-6CBD73342D43}"/>
              </a:ext>
            </a:extLst>
          </p:cNvPr>
          <p:cNvSpPr txBox="1"/>
          <p:nvPr/>
        </p:nvSpPr>
        <p:spPr>
          <a:xfrm>
            <a:off x="2400729" y="3555484"/>
            <a:ext cx="71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120°</a:t>
            </a:r>
            <a:endParaRPr lang="ko-KR" altLang="en-US" sz="16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37B8EA-0150-466F-AB4F-AB9FE5B26175}"/>
              </a:ext>
            </a:extLst>
          </p:cNvPr>
          <p:cNvSpPr txBox="1"/>
          <p:nvPr/>
        </p:nvSpPr>
        <p:spPr>
          <a:xfrm>
            <a:off x="2165132" y="3168547"/>
            <a:ext cx="71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120°</a:t>
            </a:r>
            <a:endParaRPr lang="ko-KR" altLang="en-US" sz="1600"/>
          </a:p>
        </p:txBody>
      </p:sp>
      <p:pic>
        <p:nvPicPr>
          <p:cNvPr id="1030" name="Picture 6" descr="라즈베리 파이에 대한 이미지 검색결과">
            <a:extLst>
              <a:ext uri="{FF2B5EF4-FFF2-40B4-BE49-F238E27FC236}">
                <a16:creationId xmlns:a16="http://schemas.microsoft.com/office/drawing/2014/main" id="{48E2C446-65C6-41F0-A86A-ADA45270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7070" y="3438691"/>
            <a:ext cx="882659" cy="5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라즈베리 파이에 대한 이미지 검색결과">
            <a:extLst>
              <a:ext uri="{FF2B5EF4-FFF2-40B4-BE49-F238E27FC236}">
                <a16:creationId xmlns:a16="http://schemas.microsoft.com/office/drawing/2014/main" id="{A4CD451E-5CC4-486A-8E30-F3287EDFB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894" y="3470470"/>
            <a:ext cx="882659" cy="5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2870BB9-25CF-4154-8891-71D824B1A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377" y="3999227"/>
            <a:ext cx="935011" cy="36093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5FD9D45-9168-4449-85AB-D7FC39C0F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718" y="3984601"/>
            <a:ext cx="935011" cy="36093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8CA16BB-7B26-4723-B3C7-C74CAF38B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379" y="2402577"/>
            <a:ext cx="935011" cy="36093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1E09D7C-93FF-417D-BF41-2B738AB8701B}"/>
              </a:ext>
            </a:extLst>
          </p:cNvPr>
          <p:cNvSpPr txBox="1"/>
          <p:nvPr/>
        </p:nvSpPr>
        <p:spPr>
          <a:xfrm>
            <a:off x="4400607" y="2441299"/>
            <a:ext cx="7523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3 light sensor and 2 </a:t>
            </a:r>
            <a:r>
              <a:rPr lang="en-US" altLang="ko-KR" sz="24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Raspberrypi</a:t>
            </a:r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Each light sensor receive light value and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tranfer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it to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raspberrypi</a:t>
            </a:r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Each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raspberrypi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receive the value and send it to Server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74" name="Picture 16" descr="모터 일러스트에 대한 이미지 검색결과">
            <a:extLst>
              <a:ext uri="{FF2B5EF4-FFF2-40B4-BE49-F238E27FC236}">
                <a16:creationId xmlns:a16="http://schemas.microsoft.com/office/drawing/2014/main" id="{7FBAC868-EAEC-4E62-8C2D-7B21A7D97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271" y="5837516"/>
            <a:ext cx="687356" cy="60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33884EE-8F2D-4056-89F4-3F142354C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641" y="4987444"/>
            <a:ext cx="538444" cy="81535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AA5D7F6D-2331-4F4F-8BD0-F513AC76E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853" y="5963438"/>
            <a:ext cx="980679" cy="382083"/>
          </a:xfrm>
          <a:prstGeom prst="rect">
            <a:avLst/>
          </a:prstGeom>
        </p:spPr>
      </p:pic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B65C162F-D2A0-4A46-AFD4-298FA0B6C858}"/>
              </a:ext>
            </a:extLst>
          </p:cNvPr>
          <p:cNvCxnSpPr>
            <a:cxnSpLocks/>
          </p:cNvCxnSpPr>
          <p:nvPr/>
        </p:nvCxnSpPr>
        <p:spPr>
          <a:xfrm>
            <a:off x="2520822" y="2139043"/>
            <a:ext cx="0" cy="237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BEC3145D-A477-4C9B-963A-18CDE4D2D7CD}"/>
              </a:ext>
            </a:extLst>
          </p:cNvPr>
          <p:cNvCxnSpPr>
            <a:cxnSpLocks/>
          </p:cNvCxnSpPr>
          <p:nvPr/>
        </p:nvCxnSpPr>
        <p:spPr>
          <a:xfrm>
            <a:off x="2876512" y="2188030"/>
            <a:ext cx="0" cy="1888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6" descr="라즈베리 파이에 대한 이미지 검색결과">
            <a:extLst>
              <a:ext uri="{FF2B5EF4-FFF2-40B4-BE49-F238E27FC236}">
                <a16:creationId xmlns:a16="http://schemas.microsoft.com/office/drawing/2014/main" id="{371BE406-5E5D-43A7-B43F-F937CDA9E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0893" y="5927654"/>
            <a:ext cx="882659" cy="5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B8948F-DCF8-4321-9574-9CABB1996DAB}"/>
              </a:ext>
            </a:extLst>
          </p:cNvPr>
          <p:cNvCxnSpPr>
            <a:cxnSpLocks/>
          </p:cNvCxnSpPr>
          <p:nvPr/>
        </p:nvCxnSpPr>
        <p:spPr>
          <a:xfrm>
            <a:off x="2520822" y="4377311"/>
            <a:ext cx="0" cy="158612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직선 연결선 1026">
            <a:extLst>
              <a:ext uri="{FF2B5EF4-FFF2-40B4-BE49-F238E27FC236}">
                <a16:creationId xmlns:a16="http://schemas.microsoft.com/office/drawing/2014/main" id="{A5514AF2-948A-4B1B-A1D2-45878229DB0D}"/>
              </a:ext>
            </a:extLst>
          </p:cNvPr>
          <p:cNvCxnSpPr>
            <a:cxnSpLocks/>
          </p:cNvCxnSpPr>
          <p:nvPr/>
        </p:nvCxnSpPr>
        <p:spPr>
          <a:xfrm>
            <a:off x="2876512" y="4377311"/>
            <a:ext cx="0" cy="158612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4A11AD2-377D-4F7A-8766-B956AEA34A35}"/>
              </a:ext>
            </a:extLst>
          </p:cNvPr>
          <p:cNvSpPr txBox="1"/>
          <p:nvPr/>
        </p:nvSpPr>
        <p:spPr>
          <a:xfrm>
            <a:off x="4367171" y="4504587"/>
            <a:ext cx="772344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Solar(Controller&amp; Battery) and Learning System</a:t>
            </a:r>
          </a:p>
          <a:p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Controller receive power from panel, store that in battery and run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raspberrypi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One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raspberrypi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do learn, run motor as angle learned and has role of switch to </a:t>
            </a:r>
            <a:r>
              <a:rPr lang="en-US" altLang="ko-KR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tranfer</a:t>
            </a:r>
            <a:r>
              <a:rPr lang="en-US" altLang="ko-KR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power to ‘House 2’ if transaction were happened through Blockchain system.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2947A29-42A0-499B-834F-B46AB0C4C006}"/>
              </a:ext>
            </a:extLst>
          </p:cNvPr>
          <p:cNvSpPr txBox="1"/>
          <p:nvPr/>
        </p:nvSpPr>
        <p:spPr>
          <a:xfrm>
            <a:off x="4385156" y="1026823"/>
            <a:ext cx="75235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Solar panel</a:t>
            </a:r>
          </a:p>
          <a:p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Receive electronic power with </a:t>
            </a:r>
            <a:r>
              <a:rPr lang="en-US" altLang="ko-KR" sz="2000" dirty="0" err="1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rotatation</a:t>
            </a:r>
            <a:r>
              <a: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9A555E70-86ED-4D0E-BBB6-9BA6FDD21C85}"/>
              </a:ext>
            </a:extLst>
          </p:cNvPr>
          <p:cNvCxnSpPr/>
          <p:nvPr/>
        </p:nvCxnSpPr>
        <p:spPr>
          <a:xfrm>
            <a:off x="4196443" y="6154480"/>
            <a:ext cx="4408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E6AE7EAE-F16D-452D-A095-95AE852DFBE0}"/>
              </a:ext>
            </a:extLst>
          </p:cNvPr>
          <p:cNvCxnSpPr/>
          <p:nvPr/>
        </p:nvCxnSpPr>
        <p:spPr>
          <a:xfrm>
            <a:off x="4210366" y="6345021"/>
            <a:ext cx="4408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102">
            <a:extLst>
              <a:ext uri="{FF2B5EF4-FFF2-40B4-BE49-F238E27FC236}">
                <a16:creationId xmlns:a16="http://schemas.microsoft.com/office/drawing/2014/main" id="{22E1C765-2662-4927-B45C-3C7BF800EE9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576" y="5991753"/>
            <a:ext cx="464877" cy="351336"/>
          </a:xfrm>
          <a:prstGeom prst="rect">
            <a:avLst/>
          </a:prstGeom>
        </p:spPr>
      </p:pic>
      <p:cxnSp>
        <p:nvCxnSpPr>
          <p:cNvPr id="1050" name="연결선: 꺾임 1049">
            <a:extLst>
              <a:ext uri="{FF2B5EF4-FFF2-40B4-BE49-F238E27FC236}">
                <a16:creationId xmlns:a16="http://schemas.microsoft.com/office/drawing/2014/main" id="{A85BFD79-8786-4CD5-8312-29620506AA2C}"/>
              </a:ext>
            </a:extLst>
          </p:cNvPr>
          <p:cNvCxnSpPr>
            <a:cxnSpLocks/>
            <a:stCxn id="2" idx="2"/>
            <a:endCxn id="75" idx="3"/>
          </p:cNvCxnSpPr>
          <p:nvPr/>
        </p:nvCxnSpPr>
        <p:spPr>
          <a:xfrm rot="5400000">
            <a:off x="1812851" y="4498249"/>
            <a:ext cx="1026109" cy="7676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직선 연결선 1054">
            <a:extLst>
              <a:ext uri="{FF2B5EF4-FFF2-40B4-BE49-F238E27FC236}">
                <a16:creationId xmlns:a16="http://schemas.microsoft.com/office/drawing/2014/main" id="{3F853D3E-98B4-45BC-B715-578B0CC2172C}"/>
              </a:ext>
            </a:extLst>
          </p:cNvPr>
          <p:cNvCxnSpPr>
            <a:cxnSpLocks/>
            <a:stCxn id="75" idx="2"/>
            <a:endCxn id="76" idx="0"/>
          </p:cNvCxnSpPr>
          <p:nvPr/>
        </p:nvCxnSpPr>
        <p:spPr>
          <a:xfrm flipH="1">
            <a:off x="1669193" y="5802802"/>
            <a:ext cx="3670" cy="160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연결선: 꺾임 1061">
            <a:extLst>
              <a:ext uri="{FF2B5EF4-FFF2-40B4-BE49-F238E27FC236}">
                <a16:creationId xmlns:a16="http://schemas.microsoft.com/office/drawing/2014/main" id="{6C7A79DC-CA19-40A6-A674-6527B70E5164}"/>
              </a:ext>
            </a:extLst>
          </p:cNvPr>
          <p:cNvCxnSpPr>
            <a:cxnSpLocks/>
          </p:cNvCxnSpPr>
          <p:nvPr/>
        </p:nvCxnSpPr>
        <p:spPr>
          <a:xfrm>
            <a:off x="1973904" y="5551104"/>
            <a:ext cx="1739685" cy="350312"/>
          </a:xfrm>
          <a:prstGeom prst="bentConnector3">
            <a:avLst>
              <a:gd name="adj1" fmla="val 1006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D34317F-09AD-4CC6-8891-36EE4B59687E}"/>
              </a:ext>
            </a:extLst>
          </p:cNvPr>
          <p:cNvSpPr txBox="1"/>
          <p:nvPr/>
        </p:nvSpPr>
        <p:spPr>
          <a:xfrm>
            <a:off x="314325" y="1459933"/>
            <a:ext cx="901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TOP</a:t>
            </a:r>
            <a:endParaRPr lang="ko-KR" altLang="en-US" sz="22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5FA56B-39EC-4B60-9A22-E6C2E5BCD148}"/>
              </a:ext>
            </a:extLst>
          </p:cNvPr>
          <p:cNvSpPr txBox="1"/>
          <p:nvPr/>
        </p:nvSpPr>
        <p:spPr>
          <a:xfrm>
            <a:off x="159126" y="5060577"/>
            <a:ext cx="12123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Bottom</a:t>
            </a:r>
            <a:endParaRPr lang="ko-KR" altLang="en-US" sz="22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40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0A0E8-3AB0-488F-B476-9BB529ABD403}"/>
              </a:ext>
            </a:extLst>
          </p:cNvPr>
          <p:cNvGrpSpPr/>
          <p:nvPr/>
        </p:nvGrpSpPr>
        <p:grpSpPr>
          <a:xfrm>
            <a:off x="30051" y="29567"/>
            <a:ext cx="12120465" cy="6783355"/>
            <a:chOff x="34211" y="37322"/>
            <a:chExt cx="12120465" cy="67833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2AF42-2437-42BB-A332-DE48BD410279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9B634-2ED3-4258-960F-1BEE30A4ADDE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FF8C8B-657A-47F5-B573-23125D060AD0}"/>
              </a:ext>
            </a:extLst>
          </p:cNvPr>
          <p:cNvGrpSpPr/>
          <p:nvPr/>
        </p:nvGrpSpPr>
        <p:grpSpPr>
          <a:xfrm>
            <a:off x="408479" y="400373"/>
            <a:ext cx="6638462" cy="651240"/>
            <a:chOff x="292100" y="250312"/>
            <a:chExt cx="6638462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C4E642-6FFC-4447-97FD-851CB43E1593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DA3A1-15CA-42C5-A024-24BFCDDA8AD6}"/>
                </a:ext>
              </a:extLst>
            </p:cNvPr>
            <p:cNvSpPr txBox="1"/>
            <p:nvPr/>
          </p:nvSpPr>
          <p:spPr>
            <a:xfrm>
              <a:off x="1079500" y="272401"/>
              <a:ext cx="58510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Implementaion </a:t>
              </a:r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- Blockchain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E933C7-AA9A-4C9A-87D3-DF4542708274}"/>
              </a:ext>
            </a:extLst>
          </p:cNvPr>
          <p:cNvGrpSpPr/>
          <p:nvPr/>
        </p:nvGrpSpPr>
        <p:grpSpPr>
          <a:xfrm>
            <a:off x="734099" y="1459320"/>
            <a:ext cx="8379152" cy="482626"/>
            <a:chOff x="1644524" y="1533819"/>
            <a:chExt cx="8379152" cy="48262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8961B72-B4BC-4B25-AA32-54225EC2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524" y="1550099"/>
              <a:ext cx="466347" cy="4663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4D6B97-D92E-4AC0-B51C-973A1D5B8DAD}"/>
                </a:ext>
              </a:extLst>
            </p:cNvPr>
            <p:cNvSpPr txBox="1"/>
            <p:nvPr/>
          </p:nvSpPr>
          <p:spPr>
            <a:xfrm>
              <a:off x="2500132" y="1533819"/>
              <a:ext cx="7523544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Develop for Energy trading service</a:t>
              </a:r>
              <a:endPara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9C5EB8-0A04-4833-A020-778D88595BD6}"/>
              </a:ext>
            </a:extLst>
          </p:cNvPr>
          <p:cNvGrpSpPr/>
          <p:nvPr/>
        </p:nvGrpSpPr>
        <p:grpSpPr>
          <a:xfrm>
            <a:off x="2396142" y="2306434"/>
            <a:ext cx="3330718" cy="1586255"/>
            <a:chOff x="1093165" y="2154087"/>
            <a:chExt cx="3864351" cy="19071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334C9BF-95C7-4896-ABFF-BD21562D3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5228" y="2154087"/>
              <a:ext cx="1802288" cy="190716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885A3FB-3DEB-4BB0-BD05-32D8D975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3165" y="2154087"/>
              <a:ext cx="1905000" cy="1905000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4D02C37-F8D8-4B08-A3A2-C4379F76131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70"/>
          <a:stretch/>
        </p:blipFill>
        <p:spPr>
          <a:xfrm>
            <a:off x="6199853" y="2479822"/>
            <a:ext cx="1406725" cy="1237682"/>
          </a:xfrm>
          <a:prstGeom prst="rect">
            <a:avLst/>
          </a:prstGeom>
        </p:spPr>
      </p:pic>
      <p:pic>
        <p:nvPicPr>
          <p:cNvPr id="20" name="그림 19" descr="개체이(가) 표시된 사진&#10;&#10;자동 생성된 설명">
            <a:extLst>
              <a:ext uri="{FF2B5EF4-FFF2-40B4-BE49-F238E27FC236}">
                <a16:creationId xmlns:a16="http://schemas.microsoft.com/office/drawing/2014/main" id="{7F6AD817-5DEF-4600-919E-EC49C2A0746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8268" y="2146162"/>
            <a:ext cx="2111882" cy="1905001"/>
          </a:xfrm>
          <a:prstGeom prst="rect">
            <a:avLst/>
          </a:prstGeom>
        </p:spPr>
      </p:pic>
      <p:pic>
        <p:nvPicPr>
          <p:cNvPr id="2050" name="Picture 2" descr="html에 대한 이미지 검색결과">
            <a:extLst>
              <a:ext uri="{FF2B5EF4-FFF2-40B4-BE49-F238E27FC236}">
                <a16:creationId xmlns:a16="http://schemas.microsoft.com/office/drawing/2014/main" id="{C21CCAC5-5845-4034-810A-B6B5BF93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7309" y="4448815"/>
            <a:ext cx="1365539" cy="136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query에 대한 이미지 검색결과">
            <a:extLst>
              <a:ext uri="{FF2B5EF4-FFF2-40B4-BE49-F238E27FC236}">
                <a16:creationId xmlns:a16="http://schemas.microsoft.com/office/drawing/2014/main" id="{709684C5-A8FD-4E38-A0DB-04B4B1CB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9853" y="4448815"/>
            <a:ext cx="1459229" cy="145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b3.js에 대한 이미지 검색결과">
            <a:extLst>
              <a:ext uri="{FF2B5EF4-FFF2-40B4-BE49-F238E27FC236}">
                <a16:creationId xmlns:a16="http://schemas.microsoft.com/office/drawing/2014/main" id="{EDB2A62B-5C96-4549-AFBB-8908DB6B9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2045" y="4448815"/>
            <a:ext cx="1831777" cy="15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therscan에 대한 이미지 검색결과">
            <a:extLst>
              <a:ext uri="{FF2B5EF4-FFF2-40B4-BE49-F238E27FC236}">
                <a16:creationId xmlns:a16="http://schemas.microsoft.com/office/drawing/2014/main" id="{3CE57890-4F3B-43BE-BAD3-26EC52CA5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5351" y="4399716"/>
            <a:ext cx="1509609" cy="15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23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E9782FC-EF4D-484A-BED9-AE6A098002B7}"/>
              </a:ext>
            </a:extLst>
          </p:cNvPr>
          <p:cNvGrpSpPr/>
          <p:nvPr/>
        </p:nvGrpSpPr>
        <p:grpSpPr>
          <a:xfrm>
            <a:off x="35767" y="37322"/>
            <a:ext cx="12120465" cy="6783355"/>
            <a:chOff x="34211" y="37322"/>
            <a:chExt cx="12120465" cy="678335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30242F-9996-4388-AB7B-72CB5A2DA250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77509-901C-41FC-BD93-FB9E36D3BAE4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688336-490F-45CF-A71B-97F2E2C5AB4A}"/>
              </a:ext>
            </a:extLst>
          </p:cNvPr>
          <p:cNvSpPr/>
          <p:nvPr/>
        </p:nvSpPr>
        <p:spPr>
          <a:xfrm>
            <a:off x="408479" y="400373"/>
            <a:ext cx="651240" cy="651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</a:t>
            </a:r>
            <a:endParaRPr lang="ko-KR" altLang="en-US" sz="36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A616AF2-396B-42A4-890D-1ED17CC7D71E}"/>
              </a:ext>
            </a:extLst>
          </p:cNvPr>
          <p:cNvGrpSpPr/>
          <p:nvPr/>
        </p:nvGrpSpPr>
        <p:grpSpPr>
          <a:xfrm>
            <a:off x="408479" y="400373"/>
            <a:ext cx="6638462" cy="651240"/>
            <a:chOff x="292100" y="250312"/>
            <a:chExt cx="6638462" cy="65124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21DD7F-D647-426C-A2D1-7CCA25508B73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F8131F9-5050-4473-AC24-7564A5DEAC42}"/>
                </a:ext>
              </a:extLst>
            </p:cNvPr>
            <p:cNvSpPr txBox="1"/>
            <p:nvPr/>
          </p:nvSpPr>
          <p:spPr>
            <a:xfrm>
              <a:off x="1079500" y="272401"/>
              <a:ext cx="58510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Implementaion</a:t>
              </a:r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- Blockchain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11" name="Picture 26" descr="관련 이미지">
            <a:extLst>
              <a:ext uri="{FF2B5EF4-FFF2-40B4-BE49-F238E27FC236}">
                <a16:creationId xmlns:a16="http://schemas.microsoft.com/office/drawing/2014/main" id="{185DA9F6-450E-4A7B-867A-5D46D2DE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9274" y="251484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메타마스크에 대한 이미지 검색결과">
            <a:extLst>
              <a:ext uri="{FF2B5EF4-FFF2-40B4-BE49-F238E27FC236}">
                <a16:creationId xmlns:a16="http://schemas.microsoft.com/office/drawing/2014/main" id="{DD6AEC6E-461B-462C-9278-051FA3C8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2289" y="4525196"/>
            <a:ext cx="1001883" cy="10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에 대한 이미지 검색결과">
            <a:extLst>
              <a:ext uri="{FF2B5EF4-FFF2-40B4-BE49-F238E27FC236}">
                <a16:creationId xmlns:a16="http://schemas.microsoft.com/office/drawing/2014/main" id="{4508392A-D020-40A2-B4E4-D2AC0B0F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4759" y="4450809"/>
            <a:ext cx="1145648" cy="11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메타마스크에 대한 이미지 검색결과">
            <a:extLst>
              <a:ext uri="{FF2B5EF4-FFF2-40B4-BE49-F238E27FC236}">
                <a16:creationId xmlns:a16="http://schemas.microsoft.com/office/drawing/2014/main" id="{48E71164-F4D6-4285-AC4C-8E753BB5F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74171" y="1820598"/>
            <a:ext cx="1001883" cy="10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ml에 대한 이미지 검색결과">
            <a:extLst>
              <a:ext uri="{FF2B5EF4-FFF2-40B4-BE49-F238E27FC236}">
                <a16:creationId xmlns:a16="http://schemas.microsoft.com/office/drawing/2014/main" id="{EC1ABC31-3ACD-4BB1-B737-D20C920CB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6641" y="1746211"/>
            <a:ext cx="1145648" cy="11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메타마스크에 대한 이미지 검색결과">
            <a:extLst>
              <a:ext uri="{FF2B5EF4-FFF2-40B4-BE49-F238E27FC236}">
                <a16:creationId xmlns:a16="http://schemas.microsoft.com/office/drawing/2014/main" id="{39B25B05-2E9C-44B7-A0AB-BCA630C25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2289" y="3133274"/>
            <a:ext cx="1001883" cy="10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ml에 대한 이미지 검색결과">
            <a:extLst>
              <a:ext uri="{FF2B5EF4-FFF2-40B4-BE49-F238E27FC236}">
                <a16:creationId xmlns:a16="http://schemas.microsoft.com/office/drawing/2014/main" id="{90471E57-EFF4-4535-9DBA-1E97D7B60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4759" y="3058887"/>
            <a:ext cx="1145648" cy="11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F5D2F9-9F28-465B-804C-F91DCC889C78}"/>
              </a:ext>
            </a:extLst>
          </p:cNvPr>
          <p:cNvGrpSpPr/>
          <p:nvPr/>
        </p:nvGrpSpPr>
        <p:grpSpPr>
          <a:xfrm>
            <a:off x="2033669" y="2903690"/>
            <a:ext cx="966372" cy="1231467"/>
            <a:chOff x="7136453" y="3199622"/>
            <a:chExt cx="966372" cy="1231467"/>
          </a:xfrm>
        </p:grpSpPr>
        <p:pic>
          <p:nvPicPr>
            <p:cNvPr id="20" name="Picture 24" descr="크롬에 대한 이미지 검색결과">
              <a:extLst>
                <a:ext uri="{FF2B5EF4-FFF2-40B4-BE49-F238E27FC236}">
                  <a16:creationId xmlns:a16="http://schemas.microsoft.com/office/drawing/2014/main" id="{AD79224B-3060-49F5-BEEE-927C939A4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453" y="3199622"/>
              <a:ext cx="966372" cy="96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0F288A-6D0E-40FA-9BBA-21670E261B68}"/>
                </a:ext>
              </a:extLst>
            </p:cNvPr>
            <p:cNvSpPr txBox="1"/>
            <p:nvPr/>
          </p:nvSpPr>
          <p:spPr>
            <a:xfrm>
              <a:off x="7321898" y="4092535"/>
              <a:ext cx="69489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/>
                <a:t>API</a:t>
              </a:r>
              <a:endParaRPr lang="ko-KR" altLang="en-US" sz="1600" b="1"/>
            </a:p>
          </p:txBody>
        </p:sp>
      </p:grpSp>
      <p:pic>
        <p:nvPicPr>
          <p:cNvPr id="22" name="Picture 6" descr="라즈베리 파이에 대한 이미지 검색결과">
            <a:extLst>
              <a:ext uri="{FF2B5EF4-FFF2-40B4-BE49-F238E27FC236}">
                <a16:creationId xmlns:a16="http://schemas.microsoft.com/office/drawing/2014/main" id="{0568D2CF-C474-4FE7-942A-06A54DF5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099" y="3092656"/>
            <a:ext cx="882659" cy="5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BC7C5D-A2A2-44A8-8E6D-786C9475060F}"/>
              </a:ext>
            </a:extLst>
          </p:cNvPr>
          <p:cNvSpPr txBox="1"/>
          <p:nvPr/>
        </p:nvSpPr>
        <p:spPr>
          <a:xfrm>
            <a:off x="4074145" y="1573802"/>
            <a:ext cx="1453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SEN Token</a:t>
            </a:r>
            <a:endParaRPr lang="ko-KR" altLang="en-US" sz="24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0ACD03-8605-40C0-AF00-00F639AD885F}"/>
              </a:ext>
            </a:extLst>
          </p:cNvPr>
          <p:cNvSpPr txBox="1"/>
          <p:nvPr/>
        </p:nvSpPr>
        <p:spPr>
          <a:xfrm>
            <a:off x="6338324" y="4633359"/>
            <a:ext cx="1453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SELL</a:t>
            </a:r>
            <a:endParaRPr lang="ko-KR" altLang="en-US" sz="32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1E526F-17F3-4B7D-A65C-49A464475172}"/>
              </a:ext>
            </a:extLst>
          </p:cNvPr>
          <p:cNvSpPr txBox="1"/>
          <p:nvPr/>
        </p:nvSpPr>
        <p:spPr>
          <a:xfrm>
            <a:off x="6338324" y="2193260"/>
            <a:ext cx="1453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BUY</a:t>
            </a:r>
            <a:endParaRPr lang="ko-KR" altLang="en-US" sz="3200"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BA415B-A2D2-4C6D-9815-5A094E29E2D2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1616758" y="3386876"/>
            <a:ext cx="416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AD2342-AC04-4E0A-849C-3A2876AA8CC2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3000041" y="3386876"/>
            <a:ext cx="729233" cy="199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9B54C2F-CA7A-4C13-8576-2469ADDD299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872399" y="3631711"/>
            <a:ext cx="465925" cy="129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74476E-F13F-4EA5-B887-78A348923B7C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914281" y="2485648"/>
            <a:ext cx="424043" cy="114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B2AAF7F-C767-4188-A5A2-388A9A65421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791705" y="2319035"/>
            <a:ext cx="994936" cy="166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0AD55C5-875F-43EB-B60B-6BB2ECC0DC03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>
            <a:off x="7791705" y="2485648"/>
            <a:ext cx="953054" cy="1146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5F755D5-B6E0-42B1-BF86-306A75D9D256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7833587" y="2485647"/>
            <a:ext cx="911172" cy="2537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98CD0A1-D861-4277-9EB6-DC1A62556555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7791705" y="2319035"/>
            <a:ext cx="994936" cy="2606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F03F5C2-6276-486C-A96B-CC82F48AF601}"/>
              </a:ext>
            </a:extLst>
          </p:cNvPr>
          <p:cNvCxnSpPr>
            <a:cxnSpLocks/>
          </p:cNvCxnSpPr>
          <p:nvPr/>
        </p:nvCxnSpPr>
        <p:spPr>
          <a:xfrm flipV="1">
            <a:off x="7791705" y="3622391"/>
            <a:ext cx="911172" cy="1303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171FC2A-F7B8-4B97-9143-3E5B07C92876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7833587" y="4921088"/>
            <a:ext cx="911172" cy="102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68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0A0E8-3AB0-488F-B476-9BB529ABD403}"/>
              </a:ext>
            </a:extLst>
          </p:cNvPr>
          <p:cNvGrpSpPr/>
          <p:nvPr/>
        </p:nvGrpSpPr>
        <p:grpSpPr>
          <a:xfrm>
            <a:off x="35767" y="37322"/>
            <a:ext cx="12120465" cy="6783355"/>
            <a:chOff x="34211" y="37322"/>
            <a:chExt cx="12120465" cy="67833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2AF42-2437-42BB-A332-DE48BD410279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9B634-2ED3-4258-960F-1BEE30A4ADDE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FF8C8B-657A-47F5-B573-23125D060AD0}"/>
              </a:ext>
            </a:extLst>
          </p:cNvPr>
          <p:cNvGrpSpPr/>
          <p:nvPr/>
        </p:nvGrpSpPr>
        <p:grpSpPr>
          <a:xfrm>
            <a:off x="408479" y="400373"/>
            <a:ext cx="7051100" cy="651240"/>
            <a:chOff x="292100" y="250312"/>
            <a:chExt cx="7051100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C4E642-6FFC-4447-97FD-851CB43E1593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DA3A1-15CA-42C5-A024-24BFCDDA8AD6}"/>
                </a:ext>
              </a:extLst>
            </p:cNvPr>
            <p:cNvSpPr txBox="1"/>
            <p:nvPr/>
          </p:nvSpPr>
          <p:spPr>
            <a:xfrm>
              <a:off x="1079500" y="272401"/>
              <a:ext cx="6263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Implementation </a:t>
              </a:r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- Web &amp; App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E933C7-AA9A-4C9A-87D3-DF4542708274}"/>
              </a:ext>
            </a:extLst>
          </p:cNvPr>
          <p:cNvGrpSpPr/>
          <p:nvPr/>
        </p:nvGrpSpPr>
        <p:grpSpPr>
          <a:xfrm>
            <a:off x="734099" y="1366720"/>
            <a:ext cx="9843668" cy="482626"/>
            <a:chOff x="1644524" y="1533819"/>
            <a:chExt cx="9843668" cy="48262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8961B72-B4BC-4B25-AA32-54225EC2B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524" y="1550099"/>
              <a:ext cx="466347" cy="4663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4D6B97-D92E-4AC0-B51C-973A1D5B8DAD}"/>
                </a:ext>
              </a:extLst>
            </p:cNvPr>
            <p:cNvSpPr txBox="1"/>
            <p:nvPr/>
          </p:nvSpPr>
          <p:spPr>
            <a:xfrm>
              <a:off x="2500132" y="1533819"/>
              <a:ext cx="898806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Develop for Mobile Application to visualize information</a:t>
              </a:r>
              <a:endPara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1F58A89-D3E9-4757-ACEA-8E17E2B2AEDD}"/>
              </a:ext>
            </a:extLst>
          </p:cNvPr>
          <p:cNvGrpSpPr/>
          <p:nvPr/>
        </p:nvGrpSpPr>
        <p:grpSpPr>
          <a:xfrm>
            <a:off x="734099" y="4740459"/>
            <a:ext cx="10840866" cy="482627"/>
            <a:chOff x="1644524" y="1533819"/>
            <a:chExt cx="10840866" cy="48262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56098FB-0343-4694-86C0-17D7C0CD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4524" y="1550099"/>
              <a:ext cx="466347" cy="46634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A9B08D-4C60-4F1D-9B45-E00E57F3FC89}"/>
                </a:ext>
              </a:extLst>
            </p:cNvPr>
            <p:cNvSpPr txBox="1"/>
            <p:nvPr/>
          </p:nvSpPr>
          <p:spPr>
            <a:xfrm>
              <a:off x="2500131" y="1533819"/>
              <a:ext cx="9985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Using Language for developing Web Page &amp; Mobile Application</a:t>
              </a:r>
              <a:endPara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D36CEAF-4D71-4BCD-B4F4-4C00481D22F5}"/>
              </a:ext>
            </a:extLst>
          </p:cNvPr>
          <p:cNvSpPr txBox="1"/>
          <p:nvPr/>
        </p:nvSpPr>
        <p:spPr>
          <a:xfrm>
            <a:off x="1530206" y="5589456"/>
            <a:ext cx="7912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Kotlin</a:t>
            </a:r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- Android Studio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B0AB05-7B75-4534-B381-8438089446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14" t="12356" r="29308" b="12386"/>
          <a:stretch/>
        </p:blipFill>
        <p:spPr>
          <a:xfrm>
            <a:off x="3405522" y="2241482"/>
            <a:ext cx="2153169" cy="1967582"/>
          </a:xfrm>
          <a:prstGeom prst="rect">
            <a:avLst/>
          </a:prstGeom>
        </p:spPr>
      </p:pic>
      <p:pic>
        <p:nvPicPr>
          <p:cNvPr id="36" name="그림 35" descr="명함이(가) 표시된 사진&#10;&#10;자동 생성된 설명">
            <a:extLst>
              <a:ext uri="{FF2B5EF4-FFF2-40B4-BE49-F238E27FC236}">
                <a16:creationId xmlns:a16="http://schemas.microsoft.com/office/drawing/2014/main" id="{F838C19B-2FA5-490F-A79A-DBF26EC1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572" y="1999663"/>
            <a:ext cx="2451220" cy="24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80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E9782FC-EF4D-484A-BED9-AE6A098002B7}"/>
              </a:ext>
            </a:extLst>
          </p:cNvPr>
          <p:cNvGrpSpPr/>
          <p:nvPr/>
        </p:nvGrpSpPr>
        <p:grpSpPr>
          <a:xfrm>
            <a:off x="16375" y="37322"/>
            <a:ext cx="12120465" cy="6783355"/>
            <a:chOff x="34211" y="37322"/>
            <a:chExt cx="12120465" cy="678335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30242F-9996-4388-AB7B-72CB5A2DA250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77509-901C-41FC-BD93-FB9E36D3BAE4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" name="KakaoTalk_Video_20191216_0030_06_582">
            <a:hlinkClick r:id="" action="ppaction://media"/>
            <a:extLst>
              <a:ext uri="{FF2B5EF4-FFF2-40B4-BE49-F238E27FC236}">
                <a16:creationId xmlns:a16="http://schemas.microsoft.com/office/drawing/2014/main" id="{43AF391A-75E7-489E-83EB-CB1D5C382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9719" y="228591"/>
            <a:ext cx="10266369" cy="63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8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E9782FC-EF4D-484A-BED9-AE6A098002B7}"/>
              </a:ext>
            </a:extLst>
          </p:cNvPr>
          <p:cNvGrpSpPr/>
          <p:nvPr/>
        </p:nvGrpSpPr>
        <p:grpSpPr>
          <a:xfrm>
            <a:off x="34213" y="22809"/>
            <a:ext cx="12120465" cy="6783355"/>
            <a:chOff x="34211" y="37322"/>
            <a:chExt cx="12120465" cy="678335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30242F-9996-4388-AB7B-72CB5A2DA250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77509-901C-41FC-BD93-FB9E36D3BAE4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697811E-3EA6-4D87-B84B-5B0857348301}"/>
              </a:ext>
            </a:extLst>
          </p:cNvPr>
          <p:cNvGrpSpPr/>
          <p:nvPr/>
        </p:nvGrpSpPr>
        <p:grpSpPr>
          <a:xfrm>
            <a:off x="408479" y="400373"/>
            <a:ext cx="6874637" cy="1099307"/>
            <a:chOff x="292100" y="250312"/>
            <a:chExt cx="6874637" cy="109930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688336-490F-45CF-A71B-97F2E2C5AB4A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7658C1-3B2C-480A-AAE5-54041371D0C4}"/>
                </a:ext>
              </a:extLst>
            </p:cNvPr>
            <p:cNvSpPr txBox="1"/>
            <p:nvPr/>
          </p:nvSpPr>
          <p:spPr>
            <a:xfrm>
              <a:off x="1079500" y="272401"/>
              <a:ext cx="60872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Implementation</a:t>
              </a:r>
            </a:p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</a:t>
              </a:r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- App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미디어1">
            <a:hlinkClick r:id="" action="ppaction://media"/>
            <a:extLst>
              <a:ext uri="{FF2B5EF4-FFF2-40B4-BE49-F238E27FC236}">
                <a16:creationId xmlns:a16="http://schemas.microsoft.com/office/drawing/2014/main" id="{D5413035-7300-48D7-B9C4-3C746C18F3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1170" y="191589"/>
            <a:ext cx="3066547" cy="64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6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0A0E8-3AB0-488F-B476-9BB529ABD403}"/>
              </a:ext>
            </a:extLst>
          </p:cNvPr>
          <p:cNvGrpSpPr/>
          <p:nvPr/>
        </p:nvGrpSpPr>
        <p:grpSpPr>
          <a:xfrm>
            <a:off x="34213" y="28283"/>
            <a:ext cx="12120465" cy="6783355"/>
            <a:chOff x="34211" y="37322"/>
            <a:chExt cx="12120465" cy="67833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2AF42-2437-42BB-A332-DE48BD410279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9B634-2ED3-4258-960F-1BEE30A4ADDE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FF8C8B-657A-47F5-B573-23125D060AD0}"/>
              </a:ext>
            </a:extLst>
          </p:cNvPr>
          <p:cNvGrpSpPr/>
          <p:nvPr/>
        </p:nvGrpSpPr>
        <p:grpSpPr>
          <a:xfrm>
            <a:off x="408479" y="400373"/>
            <a:ext cx="6874637" cy="651240"/>
            <a:chOff x="292100" y="250312"/>
            <a:chExt cx="6874637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C4E642-6FFC-4447-97FD-851CB43E1593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DA3A1-15CA-42C5-A024-24BFCDDA8AD6}"/>
                </a:ext>
              </a:extLst>
            </p:cNvPr>
            <p:cNvSpPr txBox="1"/>
            <p:nvPr/>
          </p:nvSpPr>
          <p:spPr>
            <a:xfrm>
              <a:off x="1079500" y="272401"/>
              <a:ext cx="60872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Implementation - Algorithm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9DF39D-2E97-4941-9F2C-3FF07A322471}"/>
              </a:ext>
            </a:extLst>
          </p:cNvPr>
          <p:cNvGrpSpPr/>
          <p:nvPr/>
        </p:nvGrpSpPr>
        <p:grpSpPr>
          <a:xfrm>
            <a:off x="650974" y="1236187"/>
            <a:ext cx="5673950" cy="5324535"/>
            <a:chOff x="543971" y="1368300"/>
            <a:chExt cx="5673950" cy="53245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68EFCA-7B36-4E4F-AEDC-C590BCF7F3E3}"/>
                </a:ext>
              </a:extLst>
            </p:cNvPr>
            <p:cNvSpPr txBox="1"/>
            <p:nvPr/>
          </p:nvSpPr>
          <p:spPr>
            <a:xfrm>
              <a:off x="543971" y="1368300"/>
              <a:ext cx="5673950" cy="5324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1. Data Structure </a:t>
              </a:r>
            </a:p>
            <a:p>
              <a:endPara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endPara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2. Normalization</a:t>
              </a:r>
            </a:p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  Using Minmax scaler and </a:t>
              </a:r>
            </a:p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  make</a:t>
              </a:r>
              <a:r>
                <a:rPr lang="ko-KR" altLang="en-US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</a:t>
              </a:r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angle</a:t>
              </a:r>
              <a:r>
                <a:rPr lang="ko-KR" altLang="en-US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</a:t>
              </a:r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range</a:t>
              </a:r>
              <a:r>
                <a:rPr lang="ko-KR" altLang="en-US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</a:t>
              </a:r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[0,1]</a:t>
              </a:r>
              <a:r>
                <a:rPr lang="ko-KR" altLang="en-US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</a:t>
              </a:r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=</a:t>
              </a:r>
              <a:r>
                <a:rPr lang="ko-KR" altLang="en-US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</a:t>
              </a:r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[0,360]</a:t>
              </a:r>
            </a:p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  Y(max) = 360 &amp; Y(min) = 0</a:t>
              </a:r>
            </a:p>
            <a:p>
              <a:endPara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3. Using Regression to Train</a:t>
              </a:r>
            </a:p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    Y = w1x1 + w2x2 + w3x3 + b</a:t>
              </a:r>
            </a:p>
            <a:p>
              <a:endPara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4. Transfer Learning</a:t>
              </a:r>
            </a:p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  Using previous model when training.</a:t>
              </a:r>
            </a:p>
            <a:p>
              <a:endParaRPr lang="en-US" altLang="ko-KR" sz="2000" dirty="0"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5. Update dataset &amp; Motor Angle</a:t>
              </a:r>
            </a:p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   Dataset update - 1min</a:t>
              </a:r>
            </a:p>
            <a:p>
              <a:r>
                <a:rPr lang="en-US" altLang="ko-KR" sz="2000" dirty="0"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    Motor Angle update - 15min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7E21F8A-4828-4924-BB3C-82F00728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740" y="1850088"/>
              <a:ext cx="4229100" cy="342900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374C040-0127-41BD-84A6-E7F53D270ADA}"/>
              </a:ext>
            </a:extLst>
          </p:cNvPr>
          <p:cNvCxnSpPr/>
          <p:nvPr/>
        </p:nvCxnSpPr>
        <p:spPr>
          <a:xfrm>
            <a:off x="5918661" y="1388063"/>
            <a:ext cx="0" cy="49377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27A9D66F-6D6E-4502-9655-D6F7F61F7C31}"/>
              </a:ext>
            </a:extLst>
          </p:cNvPr>
          <p:cNvSpPr/>
          <p:nvPr/>
        </p:nvSpPr>
        <p:spPr>
          <a:xfrm>
            <a:off x="8611902" y="3856943"/>
            <a:ext cx="615142" cy="51539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E066FCD-EC58-4F30-AC11-F987863017C5}"/>
              </a:ext>
            </a:extLst>
          </p:cNvPr>
          <p:cNvGrpSpPr/>
          <p:nvPr/>
        </p:nvGrpSpPr>
        <p:grpSpPr>
          <a:xfrm>
            <a:off x="6634826" y="1717975"/>
            <a:ext cx="4569294" cy="1685925"/>
            <a:chOff x="6628731" y="1817725"/>
            <a:chExt cx="4569294" cy="168592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F7DED17-7CAF-45F2-A28C-4A3213E98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5394"/>
            <a:stretch/>
          </p:blipFill>
          <p:spPr>
            <a:xfrm>
              <a:off x="6628731" y="1817725"/>
              <a:ext cx="4569294" cy="168592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DF824DF-DDBF-41FC-A4DF-043BFE4C3B65}"/>
                </a:ext>
              </a:extLst>
            </p:cNvPr>
            <p:cNvSpPr/>
            <p:nvPr/>
          </p:nvSpPr>
          <p:spPr>
            <a:xfrm>
              <a:off x="6628731" y="1817725"/>
              <a:ext cx="4550526" cy="168592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1BF3E6-F41F-4F1A-848B-283680902E79}"/>
              </a:ext>
            </a:extLst>
          </p:cNvPr>
          <p:cNvGrpSpPr/>
          <p:nvPr/>
        </p:nvGrpSpPr>
        <p:grpSpPr>
          <a:xfrm>
            <a:off x="6595222" y="4776237"/>
            <a:ext cx="4636311" cy="1141121"/>
            <a:chOff x="6628732" y="4617741"/>
            <a:chExt cx="4636311" cy="114112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3521D46-C592-4D7D-9AAB-F32E02F4F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711"/>
            <a:stretch/>
          </p:blipFill>
          <p:spPr>
            <a:xfrm>
              <a:off x="6628732" y="4634912"/>
              <a:ext cx="4624120" cy="112395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B153EFE-524D-4C1D-A72E-41BFB24E0FC4}"/>
                </a:ext>
              </a:extLst>
            </p:cNvPr>
            <p:cNvSpPr/>
            <p:nvPr/>
          </p:nvSpPr>
          <p:spPr>
            <a:xfrm>
              <a:off x="6640923" y="4617741"/>
              <a:ext cx="4624120" cy="11239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2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0A0E8-3AB0-488F-B476-9BB529ABD403}"/>
              </a:ext>
            </a:extLst>
          </p:cNvPr>
          <p:cNvGrpSpPr/>
          <p:nvPr/>
        </p:nvGrpSpPr>
        <p:grpSpPr>
          <a:xfrm>
            <a:off x="34213" y="40475"/>
            <a:ext cx="12120465" cy="6783355"/>
            <a:chOff x="34211" y="37322"/>
            <a:chExt cx="12120465" cy="67833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2AF42-2437-42BB-A332-DE48BD410279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9B634-2ED3-4258-960F-1BEE30A4ADDE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FF8C8B-657A-47F5-B573-23125D060AD0}"/>
              </a:ext>
            </a:extLst>
          </p:cNvPr>
          <p:cNvGrpSpPr/>
          <p:nvPr/>
        </p:nvGrpSpPr>
        <p:grpSpPr>
          <a:xfrm>
            <a:off x="408479" y="400373"/>
            <a:ext cx="6874637" cy="651240"/>
            <a:chOff x="292100" y="250312"/>
            <a:chExt cx="6874637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C4E642-6FFC-4447-97FD-851CB43E1593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DA3A1-15CA-42C5-A024-24BFCDDA8AD6}"/>
                </a:ext>
              </a:extLst>
            </p:cNvPr>
            <p:cNvSpPr txBox="1"/>
            <p:nvPr/>
          </p:nvSpPr>
          <p:spPr>
            <a:xfrm>
              <a:off x="1079500" y="272401"/>
              <a:ext cx="60872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Implementation - </a:t>
              </a:r>
              <a:r>
                <a:rPr lang="en-US" altLang="ko-KR" sz="3200" dirty="0" err="1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Psudocode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77688F-D269-41DD-9D6D-6B0D32093FC3}"/>
              </a:ext>
            </a:extLst>
          </p:cNvPr>
          <p:cNvCxnSpPr/>
          <p:nvPr/>
        </p:nvCxnSpPr>
        <p:spPr>
          <a:xfrm>
            <a:off x="6096000" y="1421317"/>
            <a:ext cx="0" cy="49377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0F0523-5AB1-4D24-9AD0-C35C7F769EB6}"/>
              </a:ext>
            </a:extLst>
          </p:cNvPr>
          <p:cNvGrpSpPr/>
          <p:nvPr/>
        </p:nvGrpSpPr>
        <p:grpSpPr>
          <a:xfrm>
            <a:off x="615993" y="1541922"/>
            <a:ext cx="5055291" cy="4993080"/>
            <a:chOff x="734099" y="1806954"/>
            <a:chExt cx="5055291" cy="499308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27C060-E698-4982-A1D9-2E947B5772CC}"/>
                </a:ext>
              </a:extLst>
            </p:cNvPr>
            <p:cNvSpPr txBox="1"/>
            <p:nvPr/>
          </p:nvSpPr>
          <p:spPr>
            <a:xfrm>
              <a:off x="734099" y="2275719"/>
              <a:ext cx="503866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While &lt;- no keyboard interrupt</a:t>
              </a:r>
            </a:p>
            <a:p>
              <a:endPara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download server’s data.csv</a:t>
              </a: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normalization dataset</a:t>
              </a:r>
            </a:p>
            <a:p>
              <a:endPara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if first time of iteration:</a:t>
              </a: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        fix model with all data</a:t>
              </a: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else</a:t>
              </a: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        fix model with added dataset</a:t>
              </a:r>
            </a:p>
            <a:p>
              <a:endPara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predict angle with model and X[-1] value</a:t>
              </a:r>
            </a:p>
            <a:p>
              <a:endPara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upload fixed data.csv to server</a:t>
              </a: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sleep(900)  #15min</a:t>
              </a:r>
            </a:p>
            <a:p>
              <a:endPara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end while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60BB74D-C2FC-412C-A2EB-D86E3F268503}"/>
                </a:ext>
              </a:extLst>
            </p:cNvPr>
            <p:cNvCxnSpPr>
              <a:cxnSpLocks/>
            </p:cNvCxnSpPr>
            <p:nvPr/>
          </p:nvCxnSpPr>
          <p:spPr>
            <a:xfrm>
              <a:off x="750724" y="2227809"/>
              <a:ext cx="50220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E38501-C7FC-4842-9DED-121BFC021CE2}"/>
                </a:ext>
              </a:extLst>
            </p:cNvPr>
            <p:cNvSpPr txBox="1"/>
            <p:nvPr/>
          </p:nvSpPr>
          <p:spPr>
            <a:xfrm>
              <a:off x="750724" y="1806954"/>
              <a:ext cx="5038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Algorithm 1 </a:t>
              </a:r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Training dataset in desktop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5E42C44-832B-48F2-9563-2653726D8EDC}"/>
              </a:ext>
            </a:extLst>
          </p:cNvPr>
          <p:cNvGrpSpPr/>
          <p:nvPr/>
        </p:nvGrpSpPr>
        <p:grpSpPr>
          <a:xfrm>
            <a:off x="6504091" y="1541922"/>
            <a:ext cx="5055291" cy="4439083"/>
            <a:chOff x="734099" y="1806954"/>
            <a:chExt cx="5055291" cy="443908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7EB9E5-54D1-41A0-A271-998D64C5B2F8}"/>
                </a:ext>
              </a:extLst>
            </p:cNvPr>
            <p:cNvSpPr txBox="1"/>
            <p:nvPr/>
          </p:nvSpPr>
          <p:spPr>
            <a:xfrm>
              <a:off x="734099" y="2275719"/>
              <a:ext cx="5038666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While &lt;- no keyboard interrupt</a:t>
              </a:r>
            </a:p>
            <a:p>
              <a:endPara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download server’s data.csv</a:t>
              </a: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angle = data.csv[-1, -1]</a:t>
              </a: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</a:t>
              </a: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download server’s pre_angle.csv</a:t>
              </a:r>
            </a:p>
            <a:p>
              <a:endPara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</a:t>
              </a:r>
              <a:r>
                <a:rPr lang="en-US" altLang="ko-KR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move_angle</a:t>
              </a:r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= angle - </a:t>
              </a:r>
              <a:r>
                <a:rPr lang="en-US" altLang="ko-KR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pre_angle</a:t>
              </a:r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[-1]</a:t>
              </a: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</a:t>
              </a:r>
              <a:r>
                <a:rPr lang="en-US" altLang="ko-KR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pre_angle</a:t>
              </a:r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[</a:t>
              </a:r>
              <a:r>
                <a:rPr lang="en-US" altLang="ko-KR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len</a:t>
              </a:r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(pre)] = </a:t>
              </a:r>
              <a:r>
                <a:rPr lang="en-US" altLang="ko-KR" dirty="0" err="1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move_angle</a:t>
              </a:r>
              <a:endPara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endPara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upload fixed pre_angle.csv to server</a:t>
              </a: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       sleep(900)  #15min</a:t>
              </a:r>
            </a:p>
            <a:p>
              <a:endPara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end while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DB6A0A4-8FAF-4027-A451-35E6D2D3AC9B}"/>
                </a:ext>
              </a:extLst>
            </p:cNvPr>
            <p:cNvCxnSpPr>
              <a:cxnSpLocks/>
            </p:cNvCxnSpPr>
            <p:nvPr/>
          </p:nvCxnSpPr>
          <p:spPr>
            <a:xfrm>
              <a:off x="750724" y="2227809"/>
              <a:ext cx="50220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DDBED5-9A05-42C2-AEF4-73D9DDA9325F}"/>
                </a:ext>
              </a:extLst>
            </p:cNvPr>
            <p:cNvSpPr txBox="1"/>
            <p:nvPr/>
          </p:nvSpPr>
          <p:spPr>
            <a:xfrm>
              <a:off x="750724" y="1806954"/>
              <a:ext cx="5038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Algorithm 2 </a:t>
              </a:r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Move motor angle in raspberry1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08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7B158C69-9407-452F-B725-1C762B35FF77}"/>
              </a:ext>
            </a:extLst>
          </p:cNvPr>
          <p:cNvGrpSpPr/>
          <p:nvPr/>
        </p:nvGrpSpPr>
        <p:grpSpPr>
          <a:xfrm>
            <a:off x="35767" y="28282"/>
            <a:ext cx="12120465" cy="6783355"/>
            <a:chOff x="34211" y="37322"/>
            <a:chExt cx="12120465" cy="678335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1BC2FFB-C6B2-4BE1-8C69-495A7384AD53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B63625-6FE9-4E2F-8307-78E9DF301DDE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FA620E8-C983-427E-9748-B39A5BEA8BCB}"/>
              </a:ext>
            </a:extLst>
          </p:cNvPr>
          <p:cNvSpPr txBox="1"/>
          <p:nvPr/>
        </p:nvSpPr>
        <p:spPr>
          <a:xfrm>
            <a:off x="416868" y="368248"/>
            <a:ext cx="26819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B8DBF3A-B989-4555-9E7E-E902D78B1FC0}"/>
              </a:ext>
            </a:extLst>
          </p:cNvPr>
          <p:cNvCxnSpPr>
            <a:cxnSpLocks/>
          </p:cNvCxnSpPr>
          <p:nvPr/>
        </p:nvCxnSpPr>
        <p:spPr>
          <a:xfrm flipH="1">
            <a:off x="199570" y="3651958"/>
            <a:ext cx="11737298" cy="0"/>
          </a:xfrm>
          <a:prstGeom prst="line">
            <a:avLst/>
          </a:prstGeom>
          <a:ln w="762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F54005D-89AA-46C4-B6CE-8ACB87276709}"/>
              </a:ext>
            </a:extLst>
          </p:cNvPr>
          <p:cNvSpPr/>
          <p:nvPr/>
        </p:nvSpPr>
        <p:spPr>
          <a:xfrm>
            <a:off x="971641" y="3524963"/>
            <a:ext cx="283085" cy="2635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F6658CF-E337-484B-B1C0-CA2A9691BC5B}"/>
              </a:ext>
            </a:extLst>
          </p:cNvPr>
          <p:cNvSpPr/>
          <p:nvPr/>
        </p:nvSpPr>
        <p:spPr>
          <a:xfrm>
            <a:off x="8877312" y="3520160"/>
            <a:ext cx="283085" cy="2635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738E219-706C-48CB-BA95-B993E847AB4A}"/>
              </a:ext>
            </a:extLst>
          </p:cNvPr>
          <p:cNvSpPr/>
          <p:nvPr/>
        </p:nvSpPr>
        <p:spPr>
          <a:xfrm>
            <a:off x="6763982" y="3520163"/>
            <a:ext cx="283085" cy="2635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C678A6-6B33-486B-B640-AFD095F93056}"/>
              </a:ext>
            </a:extLst>
          </p:cNvPr>
          <p:cNvSpPr/>
          <p:nvPr/>
        </p:nvSpPr>
        <p:spPr>
          <a:xfrm>
            <a:off x="5618346" y="3520163"/>
            <a:ext cx="283085" cy="2635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2406745-0E04-4B86-997D-5E8FFB29968A}"/>
              </a:ext>
            </a:extLst>
          </p:cNvPr>
          <p:cNvSpPr/>
          <p:nvPr/>
        </p:nvSpPr>
        <p:spPr>
          <a:xfrm>
            <a:off x="4520840" y="3520163"/>
            <a:ext cx="283085" cy="2635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3E523B2-D734-4041-AA20-7D7169CEF684}"/>
              </a:ext>
            </a:extLst>
          </p:cNvPr>
          <p:cNvSpPr/>
          <p:nvPr/>
        </p:nvSpPr>
        <p:spPr>
          <a:xfrm>
            <a:off x="3375208" y="3524963"/>
            <a:ext cx="283085" cy="2635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70B0F56-2A77-4C79-982E-18EFA30071BA}"/>
              </a:ext>
            </a:extLst>
          </p:cNvPr>
          <p:cNvSpPr/>
          <p:nvPr/>
        </p:nvSpPr>
        <p:spPr>
          <a:xfrm>
            <a:off x="2197487" y="3524963"/>
            <a:ext cx="283085" cy="2635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3A3425-93A7-4667-B41C-EB678CFFD423}"/>
              </a:ext>
            </a:extLst>
          </p:cNvPr>
          <p:cNvSpPr txBox="1"/>
          <p:nvPr/>
        </p:nvSpPr>
        <p:spPr>
          <a:xfrm>
            <a:off x="1228372" y="2528119"/>
            <a:ext cx="222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Solution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2B67F8-1D10-4D69-99D4-1CCF74700AF4}"/>
              </a:ext>
            </a:extLst>
          </p:cNvPr>
          <p:cNvSpPr txBox="1"/>
          <p:nvPr/>
        </p:nvSpPr>
        <p:spPr>
          <a:xfrm>
            <a:off x="3551729" y="2514962"/>
            <a:ext cx="255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Implementation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B82E53-4F8B-4F67-A2B5-B5E6686A3351}"/>
              </a:ext>
            </a:extLst>
          </p:cNvPr>
          <p:cNvSpPr txBox="1"/>
          <p:nvPr/>
        </p:nvSpPr>
        <p:spPr>
          <a:xfrm>
            <a:off x="5978134" y="2526460"/>
            <a:ext cx="184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Demo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BB8A8EA-A412-404B-9AAD-BDFF83D67466}"/>
              </a:ext>
            </a:extLst>
          </p:cNvPr>
          <p:cNvCxnSpPr>
            <a:cxnSpLocks/>
          </p:cNvCxnSpPr>
          <p:nvPr/>
        </p:nvCxnSpPr>
        <p:spPr>
          <a:xfrm flipV="1">
            <a:off x="2339025" y="3190641"/>
            <a:ext cx="0" cy="353684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1D9F4B8-F3A2-47A0-91A9-ECB1799267B7}"/>
              </a:ext>
            </a:extLst>
          </p:cNvPr>
          <p:cNvCxnSpPr>
            <a:cxnSpLocks/>
          </p:cNvCxnSpPr>
          <p:nvPr/>
        </p:nvCxnSpPr>
        <p:spPr>
          <a:xfrm flipV="1">
            <a:off x="4662379" y="3179825"/>
            <a:ext cx="0" cy="353684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953D8A0-DE27-4284-A320-CFD37716F080}"/>
              </a:ext>
            </a:extLst>
          </p:cNvPr>
          <p:cNvCxnSpPr>
            <a:cxnSpLocks/>
          </p:cNvCxnSpPr>
          <p:nvPr/>
        </p:nvCxnSpPr>
        <p:spPr>
          <a:xfrm flipV="1">
            <a:off x="6908184" y="3178621"/>
            <a:ext cx="0" cy="353684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3289CC8-3CC5-4263-AB10-750A892B0604}"/>
              </a:ext>
            </a:extLst>
          </p:cNvPr>
          <p:cNvCxnSpPr>
            <a:cxnSpLocks/>
          </p:cNvCxnSpPr>
          <p:nvPr/>
        </p:nvCxnSpPr>
        <p:spPr>
          <a:xfrm flipV="1">
            <a:off x="3514084" y="3795777"/>
            <a:ext cx="0" cy="353684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CEE70C2-1928-4891-8C28-690729BB37CE}"/>
              </a:ext>
            </a:extLst>
          </p:cNvPr>
          <p:cNvCxnSpPr>
            <a:cxnSpLocks/>
          </p:cNvCxnSpPr>
          <p:nvPr/>
        </p:nvCxnSpPr>
        <p:spPr>
          <a:xfrm flipV="1">
            <a:off x="1110518" y="3771611"/>
            <a:ext cx="0" cy="353684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171EE50-B70B-454F-8080-91FDC9FCF65C}"/>
              </a:ext>
            </a:extLst>
          </p:cNvPr>
          <p:cNvCxnSpPr>
            <a:cxnSpLocks/>
          </p:cNvCxnSpPr>
          <p:nvPr/>
        </p:nvCxnSpPr>
        <p:spPr>
          <a:xfrm flipV="1">
            <a:off x="5757223" y="3784960"/>
            <a:ext cx="0" cy="353684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B6F3570-3D5B-42B5-8F85-E9F2766CBB41}"/>
              </a:ext>
            </a:extLst>
          </p:cNvPr>
          <p:cNvCxnSpPr>
            <a:cxnSpLocks/>
          </p:cNvCxnSpPr>
          <p:nvPr/>
        </p:nvCxnSpPr>
        <p:spPr>
          <a:xfrm flipV="1">
            <a:off x="9018851" y="3159643"/>
            <a:ext cx="0" cy="353684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EE24A34-FC88-4C84-9E08-591D25A04572}"/>
              </a:ext>
            </a:extLst>
          </p:cNvPr>
          <p:cNvSpPr txBox="1"/>
          <p:nvPr/>
        </p:nvSpPr>
        <p:spPr>
          <a:xfrm>
            <a:off x="187720" y="4316172"/>
            <a:ext cx="184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Problem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15E35A-8247-4443-8987-38CFB1B0128A}"/>
              </a:ext>
            </a:extLst>
          </p:cNvPr>
          <p:cNvSpPr txBox="1"/>
          <p:nvPr/>
        </p:nvSpPr>
        <p:spPr>
          <a:xfrm>
            <a:off x="2380868" y="4302486"/>
            <a:ext cx="226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Architecture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823DCE-374A-4B4D-B731-5819B25D05E2}"/>
              </a:ext>
            </a:extLst>
          </p:cNvPr>
          <p:cNvSpPr txBox="1"/>
          <p:nvPr/>
        </p:nvSpPr>
        <p:spPr>
          <a:xfrm>
            <a:off x="4708851" y="4316174"/>
            <a:ext cx="209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Result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EAC7C0-0DC0-48F5-B450-4CF5E6DF94F6}"/>
              </a:ext>
            </a:extLst>
          </p:cNvPr>
          <p:cNvSpPr txBox="1"/>
          <p:nvPr/>
        </p:nvSpPr>
        <p:spPr>
          <a:xfrm>
            <a:off x="8046577" y="2546850"/>
            <a:ext cx="1845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Role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22C6C42-3B3E-4230-81FE-11F0991EE314}"/>
              </a:ext>
            </a:extLst>
          </p:cNvPr>
          <p:cNvSpPr/>
          <p:nvPr/>
        </p:nvSpPr>
        <p:spPr>
          <a:xfrm>
            <a:off x="7851403" y="3550738"/>
            <a:ext cx="283085" cy="26359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14C4909-F207-4200-B4E2-B29F2ED7C554}"/>
              </a:ext>
            </a:extLst>
          </p:cNvPr>
          <p:cNvCxnSpPr>
            <a:cxnSpLocks/>
          </p:cNvCxnSpPr>
          <p:nvPr/>
        </p:nvCxnSpPr>
        <p:spPr>
          <a:xfrm flipV="1">
            <a:off x="8004346" y="3815535"/>
            <a:ext cx="0" cy="353684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BD25AC1-9DF4-4708-A7DD-6C335C1D916C}"/>
              </a:ext>
            </a:extLst>
          </p:cNvPr>
          <p:cNvSpPr txBox="1"/>
          <p:nvPr/>
        </p:nvSpPr>
        <p:spPr>
          <a:xfrm>
            <a:off x="6970042" y="4346749"/>
            <a:ext cx="209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Conclusion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603B1A3-49C7-4118-99AB-0F59470A568A}"/>
              </a:ext>
            </a:extLst>
          </p:cNvPr>
          <p:cNvSpPr/>
          <p:nvPr/>
        </p:nvSpPr>
        <p:spPr>
          <a:xfrm>
            <a:off x="9932556" y="3542718"/>
            <a:ext cx="283085" cy="263597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1AACE9B-D38D-4F9A-B292-20665B1A2EE1}"/>
              </a:ext>
            </a:extLst>
          </p:cNvPr>
          <p:cNvCxnSpPr>
            <a:cxnSpLocks/>
          </p:cNvCxnSpPr>
          <p:nvPr/>
        </p:nvCxnSpPr>
        <p:spPr>
          <a:xfrm flipV="1">
            <a:off x="10071434" y="3807515"/>
            <a:ext cx="0" cy="353684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5B5E29-45EE-4E91-8D95-B9D52D56631C}"/>
              </a:ext>
            </a:extLst>
          </p:cNvPr>
          <p:cNvSpPr txBox="1"/>
          <p:nvPr/>
        </p:nvSpPr>
        <p:spPr>
          <a:xfrm>
            <a:off x="9037131" y="4338729"/>
            <a:ext cx="2096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Improvement</a:t>
            </a:r>
          </a:p>
          <a:p>
            <a:pPr algn="ctr"/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work</a:t>
            </a:r>
            <a:endParaRPr lang="ko-KR" altLang="en-US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DDA54CD-3E06-8C41-A5A9-A50D625E41FC}"/>
              </a:ext>
            </a:extLst>
          </p:cNvPr>
          <p:cNvSpPr/>
          <p:nvPr/>
        </p:nvSpPr>
        <p:spPr>
          <a:xfrm>
            <a:off x="10893917" y="3542718"/>
            <a:ext cx="283085" cy="263597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4" name="직선 연결선 55">
            <a:extLst>
              <a:ext uri="{FF2B5EF4-FFF2-40B4-BE49-F238E27FC236}">
                <a16:creationId xmlns:a16="http://schemas.microsoft.com/office/drawing/2014/main" id="{AEDFD36C-B9F2-D944-863D-614EFE77864F}"/>
              </a:ext>
            </a:extLst>
          </p:cNvPr>
          <p:cNvCxnSpPr>
            <a:cxnSpLocks/>
          </p:cNvCxnSpPr>
          <p:nvPr/>
        </p:nvCxnSpPr>
        <p:spPr>
          <a:xfrm flipV="1">
            <a:off x="11039411" y="3214980"/>
            <a:ext cx="0" cy="353684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D3E424B-BB70-844A-AD0F-5C68424D473A}"/>
              </a:ext>
            </a:extLst>
          </p:cNvPr>
          <p:cNvSpPr txBox="1"/>
          <p:nvPr/>
        </p:nvSpPr>
        <p:spPr>
          <a:xfrm>
            <a:off x="10261574" y="2513111"/>
            <a:ext cx="1515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Marketing plan</a:t>
            </a:r>
            <a:endParaRPr lang="ko-KR" altLang="en-US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692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그룹 405">
            <a:extLst>
              <a:ext uri="{FF2B5EF4-FFF2-40B4-BE49-F238E27FC236}">
                <a16:creationId xmlns:a16="http://schemas.microsoft.com/office/drawing/2014/main" id="{B39103C8-C1C5-4DAC-B1AE-6FA547BB11A4}"/>
              </a:ext>
            </a:extLst>
          </p:cNvPr>
          <p:cNvGrpSpPr/>
          <p:nvPr/>
        </p:nvGrpSpPr>
        <p:grpSpPr>
          <a:xfrm>
            <a:off x="0" y="0"/>
            <a:ext cx="12191999" cy="6852215"/>
            <a:chOff x="34211" y="37322"/>
            <a:chExt cx="12120465" cy="6783355"/>
          </a:xfrm>
        </p:grpSpPr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611477F4-D16E-4610-B7AA-03CC8C81B093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12C980F9-9B34-4566-BCC3-B19A7F5DDF11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FC88C5-4C0A-4E8F-93D3-5563B35A53E3}"/>
              </a:ext>
            </a:extLst>
          </p:cNvPr>
          <p:cNvGrpSpPr/>
          <p:nvPr/>
        </p:nvGrpSpPr>
        <p:grpSpPr>
          <a:xfrm>
            <a:off x="408480" y="400373"/>
            <a:ext cx="7870996" cy="651240"/>
            <a:chOff x="292100" y="250312"/>
            <a:chExt cx="7870996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332B80-15FB-4C8A-81CE-A954B4B120D9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CA6123-A1EA-41DF-AD78-DE2C1E510273}"/>
                </a:ext>
              </a:extLst>
            </p:cNvPr>
            <p:cNvSpPr txBox="1"/>
            <p:nvPr/>
          </p:nvSpPr>
          <p:spPr>
            <a:xfrm>
              <a:off x="1079500" y="272401"/>
              <a:ext cx="70835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Architecture (Overall)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7D392D-925A-4252-A86B-83EF2B4893FF}"/>
              </a:ext>
            </a:extLst>
          </p:cNvPr>
          <p:cNvGrpSpPr/>
          <p:nvPr/>
        </p:nvGrpSpPr>
        <p:grpSpPr>
          <a:xfrm>
            <a:off x="785467" y="561257"/>
            <a:ext cx="10751213" cy="6104068"/>
            <a:chOff x="785467" y="561257"/>
            <a:chExt cx="10751213" cy="6104068"/>
          </a:xfrm>
        </p:grpSpPr>
        <p:grpSp>
          <p:nvGrpSpPr>
            <p:cNvPr id="348" name="그룹 347">
              <a:extLst>
                <a:ext uri="{FF2B5EF4-FFF2-40B4-BE49-F238E27FC236}">
                  <a16:creationId xmlns:a16="http://schemas.microsoft.com/office/drawing/2014/main" id="{0F469A80-A7E6-443E-8216-DD62EB751B53}"/>
                </a:ext>
              </a:extLst>
            </p:cNvPr>
            <p:cNvGrpSpPr/>
            <p:nvPr/>
          </p:nvGrpSpPr>
          <p:grpSpPr>
            <a:xfrm>
              <a:off x="4474243" y="3388485"/>
              <a:ext cx="1120442" cy="706793"/>
              <a:chOff x="6619426" y="3199622"/>
              <a:chExt cx="1483404" cy="966372"/>
            </a:xfrm>
          </p:grpSpPr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412F13BB-5905-4915-9B47-8E8D92C670CC}"/>
                  </a:ext>
                </a:extLst>
              </p:cNvPr>
              <p:cNvSpPr txBox="1"/>
              <p:nvPr/>
            </p:nvSpPr>
            <p:spPr>
              <a:xfrm>
                <a:off x="6619426" y="3563160"/>
                <a:ext cx="694891" cy="3787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/>
                  <a:t>API</a:t>
                </a:r>
                <a:endParaRPr lang="ko-KR" altLang="en-US" sz="1200" b="1"/>
              </a:p>
            </p:txBody>
          </p:sp>
          <p:pic>
            <p:nvPicPr>
              <p:cNvPr id="349" name="Picture 24" descr="크롬에 대한 이미지 검색결과">
                <a:extLst>
                  <a:ext uri="{FF2B5EF4-FFF2-40B4-BE49-F238E27FC236}">
                    <a16:creationId xmlns:a16="http://schemas.microsoft.com/office/drawing/2014/main" id="{E01B0108-01D2-4D80-8C4A-9FFA42BCF4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6457" y="3199622"/>
                <a:ext cx="966373" cy="9663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01" name="연결선: 꺾임 2100">
              <a:extLst>
                <a:ext uri="{FF2B5EF4-FFF2-40B4-BE49-F238E27FC236}">
                  <a16:creationId xmlns:a16="http://schemas.microsoft.com/office/drawing/2014/main" id="{7979019A-7190-45F7-B911-7B0EDB304833}"/>
                </a:ext>
              </a:extLst>
            </p:cNvPr>
            <p:cNvCxnSpPr>
              <a:cxnSpLocks/>
              <a:endCxn id="213" idx="1"/>
            </p:cNvCxnSpPr>
            <p:nvPr/>
          </p:nvCxnSpPr>
          <p:spPr>
            <a:xfrm rot="16200000" flipH="1">
              <a:off x="1536101" y="5548787"/>
              <a:ext cx="1108610" cy="27388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2EC712D7-4E80-4959-B1D4-514C39E5B2B2}"/>
                </a:ext>
              </a:extLst>
            </p:cNvPr>
            <p:cNvSpPr/>
            <p:nvPr/>
          </p:nvSpPr>
          <p:spPr>
            <a:xfrm>
              <a:off x="8565097" y="4075008"/>
              <a:ext cx="2971583" cy="196191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C87A3FAE-D849-4557-8925-CA7257F5F8DE}"/>
                </a:ext>
              </a:extLst>
            </p:cNvPr>
            <p:cNvSpPr txBox="1"/>
            <p:nvPr/>
          </p:nvSpPr>
          <p:spPr>
            <a:xfrm>
              <a:off x="8662485" y="4361709"/>
              <a:ext cx="233750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User 2</a:t>
              </a:r>
              <a:endPara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1E916E37-FFCD-409F-AE11-92448D122901}"/>
                </a:ext>
              </a:extLst>
            </p:cNvPr>
            <p:cNvSpPr/>
            <p:nvPr/>
          </p:nvSpPr>
          <p:spPr>
            <a:xfrm>
              <a:off x="3461819" y="3402435"/>
              <a:ext cx="2262754" cy="222407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8A0DB098-1C28-46E5-8F57-4F0742B9ED40}"/>
                </a:ext>
              </a:extLst>
            </p:cNvPr>
            <p:cNvSpPr txBox="1"/>
            <p:nvPr/>
          </p:nvSpPr>
          <p:spPr>
            <a:xfrm>
              <a:off x="3273765" y="3429862"/>
              <a:ext cx="15359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End User1</a:t>
              </a:r>
              <a:endParaRPr lang="ko-KR" altLang="en-US" sz="15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1551F765-478B-4093-9A4F-10C231D7DD2B}"/>
                </a:ext>
              </a:extLst>
            </p:cNvPr>
            <p:cNvGrpSpPr/>
            <p:nvPr/>
          </p:nvGrpSpPr>
          <p:grpSpPr>
            <a:xfrm>
              <a:off x="3668707" y="4515598"/>
              <a:ext cx="1103270" cy="868281"/>
              <a:chOff x="3230244" y="3235074"/>
              <a:chExt cx="1651919" cy="1470820"/>
            </a:xfrm>
          </p:grpSpPr>
          <p:pic>
            <p:nvPicPr>
              <p:cNvPr id="208" name="Picture 2" descr="라즈베리 파이 로고에 대한 이미지 검색결과">
                <a:extLst>
                  <a:ext uri="{FF2B5EF4-FFF2-40B4-BE49-F238E27FC236}">
                    <a16:creationId xmlns:a16="http://schemas.microsoft.com/office/drawing/2014/main" id="{5EDE230B-2B0F-4E6F-BB81-7191181946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3833" y="3235074"/>
                <a:ext cx="777431" cy="979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190E1C52-7BA0-465E-A164-9F14890CBD8F}"/>
                  </a:ext>
                </a:extLst>
              </p:cNvPr>
              <p:cNvSpPr txBox="1"/>
              <p:nvPr/>
            </p:nvSpPr>
            <p:spPr>
              <a:xfrm>
                <a:off x="3230244" y="4236673"/>
                <a:ext cx="1651919" cy="469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/>
                  <a:t>Raspberry 1 </a:t>
                </a:r>
                <a:endParaRPr lang="ko-KR" altLang="en-US" sz="1200" b="1"/>
              </a:p>
            </p:txBody>
          </p:sp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BCD8B8A4-FD0B-49DE-9DA6-6F01A0039812}"/>
                </a:ext>
              </a:extLst>
            </p:cNvPr>
            <p:cNvGrpSpPr/>
            <p:nvPr/>
          </p:nvGrpSpPr>
          <p:grpSpPr>
            <a:xfrm>
              <a:off x="4792905" y="4558231"/>
              <a:ext cx="802254" cy="894847"/>
              <a:chOff x="1402717" y="3152194"/>
              <a:chExt cx="1098346" cy="1488792"/>
            </a:xfrm>
          </p:grpSpPr>
          <p:pic>
            <p:nvPicPr>
              <p:cNvPr id="211" name="Picture 4" descr="데스크탑 로고에 대한 이미지 검색결과">
                <a:extLst>
                  <a:ext uri="{FF2B5EF4-FFF2-40B4-BE49-F238E27FC236}">
                    <a16:creationId xmlns:a16="http://schemas.microsoft.com/office/drawing/2014/main" id="{FB8C5A3B-15B5-4EC1-8D3F-DD2171BE44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6783" y="3152194"/>
                <a:ext cx="1071563" cy="1071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B5DFCE4E-EB27-4423-B169-C4ADFA0E1BD6}"/>
                  </a:ext>
                </a:extLst>
              </p:cNvPr>
              <p:cNvSpPr txBox="1"/>
              <p:nvPr/>
            </p:nvSpPr>
            <p:spPr>
              <a:xfrm>
                <a:off x="1402717" y="4180132"/>
                <a:ext cx="1098346" cy="460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/>
                  <a:t>Desktop</a:t>
                </a:r>
                <a:endParaRPr lang="ko-KR" altLang="en-US" sz="1200" b="1"/>
              </a:p>
            </p:txBody>
          </p:sp>
        </p:grpSp>
        <p:pic>
          <p:nvPicPr>
            <p:cNvPr id="214" name="Picture 20" descr="태양패널 로고에 대한 이미지 검색결과">
              <a:extLst>
                <a:ext uri="{FF2B5EF4-FFF2-40B4-BE49-F238E27FC236}">
                  <a16:creationId xmlns:a16="http://schemas.microsoft.com/office/drawing/2014/main" id="{AE2D484B-803A-4E26-B0A8-D0404F6BF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878" y="4075008"/>
              <a:ext cx="1132820" cy="113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" name="Picture 16" descr="모터 일러스트에 대한 이미지 검색결과">
              <a:extLst>
                <a:ext uri="{FF2B5EF4-FFF2-40B4-BE49-F238E27FC236}">
                  <a16:creationId xmlns:a16="http://schemas.microsoft.com/office/drawing/2014/main" id="{3CD642AA-AE18-4A21-9F51-0D097FE5B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552" y="5263145"/>
              <a:ext cx="977457" cy="85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그림 215">
              <a:extLst>
                <a:ext uri="{FF2B5EF4-FFF2-40B4-BE49-F238E27FC236}">
                  <a16:creationId xmlns:a16="http://schemas.microsoft.com/office/drawing/2014/main" id="{364F0CA8-B6F2-4CF2-8FCF-BFEB049CA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2960" y="4573845"/>
              <a:ext cx="395483" cy="474580"/>
            </a:xfrm>
            <a:prstGeom prst="rect">
              <a:avLst/>
            </a:prstGeom>
          </p:spPr>
        </p:pic>
        <p:pic>
          <p:nvPicPr>
            <p:cNvPr id="217" name="그림 216">
              <a:extLst>
                <a:ext uri="{FF2B5EF4-FFF2-40B4-BE49-F238E27FC236}">
                  <a16:creationId xmlns:a16="http://schemas.microsoft.com/office/drawing/2014/main" id="{47E42958-BED0-4100-ABC7-96A57CD70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4609" y="5672436"/>
              <a:ext cx="510502" cy="773046"/>
            </a:xfrm>
            <a:prstGeom prst="rect">
              <a:avLst/>
            </a:prstGeom>
          </p:spPr>
        </p:pic>
        <p:pic>
          <p:nvPicPr>
            <p:cNvPr id="218" name="그림 217">
              <a:extLst>
                <a:ext uri="{FF2B5EF4-FFF2-40B4-BE49-F238E27FC236}">
                  <a16:creationId xmlns:a16="http://schemas.microsoft.com/office/drawing/2014/main" id="{B48A2FEB-87B4-4899-B5E7-2EA7935AE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19635" y="4573845"/>
              <a:ext cx="395483" cy="474580"/>
            </a:xfrm>
            <a:prstGeom prst="rect">
              <a:avLst/>
            </a:prstGeom>
          </p:spPr>
        </p:pic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E20CAD4-2182-454E-915F-EF7A29B46285}"/>
                </a:ext>
              </a:extLst>
            </p:cNvPr>
            <p:cNvSpPr/>
            <p:nvPr/>
          </p:nvSpPr>
          <p:spPr>
            <a:xfrm>
              <a:off x="785467" y="3395046"/>
              <a:ext cx="2496475" cy="3151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E699D1-4FE5-4D32-A8A8-57A633A968A7}"/>
                </a:ext>
              </a:extLst>
            </p:cNvPr>
            <p:cNvSpPr txBox="1"/>
            <p:nvPr/>
          </p:nvSpPr>
          <p:spPr>
            <a:xfrm>
              <a:off x="903536" y="3475207"/>
              <a:ext cx="2189504" cy="3496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User 1 Solar System</a:t>
              </a:r>
              <a:endPara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pic>
          <p:nvPicPr>
            <p:cNvPr id="2050" name="Picture 2" descr="데이터베이스 로고에 대한 이미지 검색결과">
              <a:extLst>
                <a:ext uri="{FF2B5EF4-FFF2-40B4-BE49-F238E27FC236}">
                  <a16:creationId xmlns:a16="http://schemas.microsoft.com/office/drawing/2014/main" id="{EAF36B4C-1834-4134-8EE1-B61D90BE7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631" y="5103841"/>
              <a:ext cx="1302495" cy="130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블록체인에 대한 이미지 검색결과">
              <a:extLst>
                <a:ext uri="{FF2B5EF4-FFF2-40B4-BE49-F238E27FC236}">
                  <a16:creationId xmlns:a16="http://schemas.microsoft.com/office/drawing/2014/main" id="{4F9BA1F9-5993-4BBE-A978-D757C32E9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218" y="1260460"/>
              <a:ext cx="5572125" cy="175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D9B5609-FB81-4584-A372-44B6ED590583}"/>
                </a:ext>
              </a:extLst>
            </p:cNvPr>
            <p:cNvSpPr/>
            <p:nvPr/>
          </p:nvSpPr>
          <p:spPr>
            <a:xfrm>
              <a:off x="3643977" y="1166019"/>
              <a:ext cx="5984609" cy="195641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6" name="Picture 26" descr="관련 이미지">
              <a:extLst>
                <a:ext uri="{FF2B5EF4-FFF2-40B4-BE49-F238E27FC236}">
                  <a16:creationId xmlns:a16="http://schemas.microsoft.com/office/drawing/2014/main" id="{60F0785A-ED84-48A4-B1CF-A65B65913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698" y="1725329"/>
              <a:ext cx="860843" cy="86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2" name="연결선: 꺾임 241">
              <a:extLst>
                <a:ext uri="{FF2B5EF4-FFF2-40B4-BE49-F238E27FC236}">
                  <a16:creationId xmlns:a16="http://schemas.microsoft.com/office/drawing/2014/main" id="{D99F119C-B4C0-477E-9A6B-F15D5077B3FA}"/>
                </a:ext>
              </a:extLst>
            </p:cNvPr>
            <p:cNvCxnSpPr>
              <a:cxnSpLocks/>
              <a:stCxn id="212" idx="2"/>
            </p:cNvCxnSpPr>
            <p:nvPr/>
          </p:nvCxnSpPr>
          <p:spPr>
            <a:xfrm rot="16200000" flipH="1">
              <a:off x="5298276" y="5348833"/>
              <a:ext cx="543152" cy="75164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8A7A524E-359B-451C-AFB0-9ABAA44DB3B4}"/>
                </a:ext>
              </a:extLst>
            </p:cNvPr>
            <p:cNvSpPr txBox="1"/>
            <p:nvPr/>
          </p:nvSpPr>
          <p:spPr>
            <a:xfrm>
              <a:off x="5804117" y="6326771"/>
              <a:ext cx="1535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Server</a:t>
              </a:r>
              <a:endPara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cxnSp>
          <p:nvCxnSpPr>
            <p:cNvPr id="254" name="연결선: 꺾임 253">
              <a:extLst>
                <a:ext uri="{FF2B5EF4-FFF2-40B4-BE49-F238E27FC236}">
                  <a16:creationId xmlns:a16="http://schemas.microsoft.com/office/drawing/2014/main" id="{2709029F-D206-4FDC-B806-7D41A1A955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27788" y="5361229"/>
              <a:ext cx="817891" cy="686724"/>
            </a:xfrm>
            <a:prstGeom prst="bentConnector3">
              <a:avLst>
                <a:gd name="adj1" fmla="val 10099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58FDF017-1A6A-46CD-AFDA-4D468DC3CDCC}"/>
                </a:ext>
              </a:extLst>
            </p:cNvPr>
            <p:cNvSpPr txBox="1"/>
            <p:nvPr/>
          </p:nvSpPr>
          <p:spPr>
            <a:xfrm>
              <a:off x="4841766" y="6002866"/>
              <a:ext cx="1750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3.Read data.csv</a:t>
              </a:r>
              <a:endParaRPr lang="ko-KR" altLang="en-US" sz="1200" b="1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290CC788-3CF3-4963-82E3-DD3C2328917D}"/>
                </a:ext>
              </a:extLst>
            </p:cNvPr>
            <p:cNvSpPr txBox="1"/>
            <p:nvPr/>
          </p:nvSpPr>
          <p:spPr>
            <a:xfrm>
              <a:off x="5217438" y="5740951"/>
              <a:ext cx="1750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5.Write</a:t>
              </a:r>
              <a:endParaRPr lang="ko-KR" altLang="en-US" sz="1200" b="1"/>
            </a:p>
          </p:txBody>
        </p:sp>
        <p:cxnSp>
          <p:nvCxnSpPr>
            <p:cNvPr id="2070" name="연결선: 구부러짐 2069">
              <a:extLst>
                <a:ext uri="{FF2B5EF4-FFF2-40B4-BE49-F238E27FC236}">
                  <a16:creationId xmlns:a16="http://schemas.microsoft.com/office/drawing/2014/main" id="{7CA3014D-F501-4E7C-A7D1-7F3801839248}"/>
                </a:ext>
              </a:extLst>
            </p:cNvPr>
            <p:cNvCxnSpPr>
              <a:cxnSpLocks/>
              <a:stCxn id="211" idx="0"/>
              <a:endCxn id="211" idx="3"/>
            </p:cNvCxnSpPr>
            <p:nvPr/>
          </p:nvCxnSpPr>
          <p:spPr>
            <a:xfrm rot="16200000" flipH="1">
              <a:off x="5221875" y="4523576"/>
              <a:ext cx="322035" cy="391345"/>
            </a:xfrm>
            <a:prstGeom prst="curvedConnector4">
              <a:avLst>
                <a:gd name="adj1" fmla="val -70986"/>
                <a:gd name="adj2" fmla="val 15841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7BD87FFD-E4D8-482C-96FC-399CC6C2CB36}"/>
                </a:ext>
              </a:extLst>
            </p:cNvPr>
            <p:cNvSpPr txBox="1"/>
            <p:nvPr/>
          </p:nvSpPr>
          <p:spPr>
            <a:xfrm>
              <a:off x="4900317" y="4238566"/>
              <a:ext cx="1072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4.Training</a:t>
              </a:r>
              <a:endParaRPr lang="ko-KR" altLang="en-US" sz="1200" b="1"/>
            </a:p>
          </p:txBody>
        </p:sp>
        <p:cxnSp>
          <p:nvCxnSpPr>
            <p:cNvPr id="2075" name="직선 화살표 연결선 2074">
              <a:extLst>
                <a:ext uri="{FF2B5EF4-FFF2-40B4-BE49-F238E27FC236}">
                  <a16:creationId xmlns:a16="http://schemas.microsoft.com/office/drawing/2014/main" id="{23F984C8-8D3F-493F-9744-EFBC51D5EAC2}"/>
                </a:ext>
              </a:extLst>
            </p:cNvPr>
            <p:cNvCxnSpPr>
              <a:stCxn id="218" idx="3"/>
              <a:endCxn id="208" idx="1"/>
            </p:cNvCxnSpPr>
            <p:nvPr/>
          </p:nvCxnSpPr>
          <p:spPr>
            <a:xfrm flipV="1">
              <a:off x="3015118" y="4804735"/>
              <a:ext cx="903099" cy="6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827244D-2DF4-414A-94CE-BA55F0208660}"/>
                </a:ext>
              </a:extLst>
            </p:cNvPr>
            <p:cNvSpPr txBox="1"/>
            <p:nvPr/>
          </p:nvSpPr>
          <p:spPr>
            <a:xfrm>
              <a:off x="2937581" y="4508990"/>
              <a:ext cx="1145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1.Read Light</a:t>
              </a:r>
              <a:endParaRPr lang="ko-KR" altLang="en-US" sz="1200" b="1"/>
            </a:p>
          </p:txBody>
        </p:sp>
        <p:cxnSp>
          <p:nvCxnSpPr>
            <p:cNvPr id="292" name="연결선: 꺾임 291">
              <a:extLst>
                <a:ext uri="{FF2B5EF4-FFF2-40B4-BE49-F238E27FC236}">
                  <a16:creationId xmlns:a16="http://schemas.microsoft.com/office/drawing/2014/main" id="{C851220D-87B8-486F-A616-60047D66D4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86466" y="5312718"/>
              <a:ext cx="2044182" cy="1087081"/>
            </a:xfrm>
            <a:prstGeom prst="bentConnector3">
              <a:avLst>
                <a:gd name="adj1" fmla="val 1002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연결선: 꺾임 294">
              <a:extLst>
                <a:ext uri="{FF2B5EF4-FFF2-40B4-BE49-F238E27FC236}">
                  <a16:creationId xmlns:a16="http://schemas.microsoft.com/office/drawing/2014/main" id="{112EA185-46B2-48BD-B77B-514A4BABF68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51181" y="4808661"/>
              <a:ext cx="1087080" cy="194875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1B207255-C37F-4FA2-9CCB-55F6817577A7}"/>
                </a:ext>
              </a:extLst>
            </p:cNvPr>
            <p:cNvSpPr txBox="1"/>
            <p:nvPr/>
          </p:nvSpPr>
          <p:spPr>
            <a:xfrm>
              <a:off x="4286426" y="6362525"/>
              <a:ext cx="1750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6.Read data.csv</a:t>
              </a:r>
              <a:endParaRPr lang="ko-KR" altLang="en-US" sz="1200" b="1"/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6D8E6637-3A8F-4435-A79C-9BB789FAB79E}"/>
                </a:ext>
              </a:extLst>
            </p:cNvPr>
            <p:cNvSpPr txBox="1"/>
            <p:nvPr/>
          </p:nvSpPr>
          <p:spPr>
            <a:xfrm>
              <a:off x="4265695" y="6072231"/>
              <a:ext cx="928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2.Write</a:t>
              </a:r>
              <a:endParaRPr lang="ko-KR" altLang="en-US" sz="1200" b="1"/>
            </a:p>
          </p:txBody>
        </p:sp>
        <p:cxnSp>
          <p:nvCxnSpPr>
            <p:cNvPr id="2092" name="직선 화살표 연결선 2091">
              <a:extLst>
                <a:ext uri="{FF2B5EF4-FFF2-40B4-BE49-F238E27FC236}">
                  <a16:creationId xmlns:a16="http://schemas.microsoft.com/office/drawing/2014/main" id="{95D62DC2-7038-46FA-9557-0D97F902F753}"/>
                </a:ext>
              </a:extLst>
            </p:cNvPr>
            <p:cNvCxnSpPr>
              <a:cxnSpLocks/>
              <a:endCxn id="215" idx="3"/>
            </p:cNvCxnSpPr>
            <p:nvPr/>
          </p:nvCxnSpPr>
          <p:spPr>
            <a:xfrm flipH="1">
              <a:off x="2477009" y="5072435"/>
              <a:ext cx="1405438" cy="619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FA208A3F-530D-4F76-B991-7E443EBD3641}"/>
                </a:ext>
              </a:extLst>
            </p:cNvPr>
            <p:cNvSpPr txBox="1"/>
            <p:nvPr/>
          </p:nvSpPr>
          <p:spPr>
            <a:xfrm rot="20240108">
              <a:off x="2398271" y="5118736"/>
              <a:ext cx="1750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7.Command move</a:t>
              </a:r>
              <a:endParaRPr lang="ko-KR" altLang="en-US" sz="1200" b="1"/>
            </a:p>
          </p:txBody>
        </p:sp>
        <p:sp>
          <p:nvSpPr>
            <p:cNvPr id="2095" name="화살표: 왼쪽으로 구부러짐 2094">
              <a:extLst>
                <a:ext uri="{FF2B5EF4-FFF2-40B4-BE49-F238E27FC236}">
                  <a16:creationId xmlns:a16="http://schemas.microsoft.com/office/drawing/2014/main" id="{CC60C0AC-E3FA-4CAF-807C-089149703CF0}"/>
                </a:ext>
              </a:extLst>
            </p:cNvPr>
            <p:cNvSpPr/>
            <p:nvPr/>
          </p:nvSpPr>
          <p:spPr>
            <a:xfrm>
              <a:off x="2295557" y="4504560"/>
              <a:ext cx="204354" cy="512558"/>
            </a:xfrm>
            <a:prstGeom prst="curvedLef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3" name="화살표: 왼쪽으로 구부러짐 312">
              <a:extLst>
                <a:ext uri="{FF2B5EF4-FFF2-40B4-BE49-F238E27FC236}">
                  <a16:creationId xmlns:a16="http://schemas.microsoft.com/office/drawing/2014/main" id="{AB8DEB79-2491-4590-AC17-1D3E77529A89}"/>
                </a:ext>
              </a:extLst>
            </p:cNvPr>
            <p:cNvSpPr/>
            <p:nvPr/>
          </p:nvSpPr>
          <p:spPr>
            <a:xfrm rot="10800000">
              <a:off x="1483538" y="4481661"/>
              <a:ext cx="204354" cy="512558"/>
            </a:xfrm>
            <a:prstGeom prst="curvedLef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13" name="그림 212">
              <a:extLst>
                <a:ext uri="{FF2B5EF4-FFF2-40B4-BE49-F238E27FC236}">
                  <a16:creationId xmlns:a16="http://schemas.microsoft.com/office/drawing/2014/main" id="{57B645D5-1215-41EA-B5CB-9346BA3E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27348" y="6048992"/>
              <a:ext cx="980679" cy="382083"/>
            </a:xfrm>
            <a:prstGeom prst="rect">
              <a:avLst/>
            </a:prstGeom>
          </p:spPr>
        </p:pic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CBC155B-21F1-45A0-B606-C01AA635E263}"/>
                </a:ext>
              </a:extLst>
            </p:cNvPr>
            <p:cNvSpPr txBox="1"/>
            <p:nvPr/>
          </p:nvSpPr>
          <p:spPr>
            <a:xfrm>
              <a:off x="1845427" y="6326763"/>
              <a:ext cx="1263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7.Save energy</a:t>
              </a:r>
              <a:endParaRPr lang="ko-KR" altLang="en-US" sz="1200" b="1"/>
            </a:p>
          </p:txBody>
        </p:sp>
        <p:grpSp>
          <p:nvGrpSpPr>
            <p:cNvPr id="331" name="그룹 330">
              <a:extLst>
                <a:ext uri="{FF2B5EF4-FFF2-40B4-BE49-F238E27FC236}">
                  <a16:creationId xmlns:a16="http://schemas.microsoft.com/office/drawing/2014/main" id="{26CDCB54-16A9-4033-8F43-F6150A0D14D4}"/>
                </a:ext>
              </a:extLst>
            </p:cNvPr>
            <p:cNvGrpSpPr/>
            <p:nvPr/>
          </p:nvGrpSpPr>
          <p:grpSpPr>
            <a:xfrm>
              <a:off x="5965622" y="3783738"/>
              <a:ext cx="1483314" cy="1173462"/>
              <a:chOff x="3335100" y="3235074"/>
              <a:chExt cx="1651919" cy="1261771"/>
            </a:xfrm>
          </p:grpSpPr>
          <p:pic>
            <p:nvPicPr>
              <p:cNvPr id="332" name="Picture 2" descr="라즈베리 파이 로고에 대한 이미지 검색결과">
                <a:extLst>
                  <a:ext uri="{FF2B5EF4-FFF2-40B4-BE49-F238E27FC236}">
                    <a16:creationId xmlns:a16="http://schemas.microsoft.com/office/drawing/2014/main" id="{16E813BB-6D4E-4EA3-915D-91B22CDE44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3833" y="3235074"/>
                <a:ext cx="777431" cy="979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DEAC07A2-FFD6-4847-80F4-7714D7C65DBF}"/>
                  </a:ext>
                </a:extLst>
              </p:cNvPr>
              <p:cNvSpPr txBox="1"/>
              <p:nvPr/>
            </p:nvSpPr>
            <p:spPr>
              <a:xfrm>
                <a:off x="3335100" y="4165906"/>
                <a:ext cx="1651919" cy="330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Raspberry2 </a:t>
                </a:r>
                <a:endParaRPr lang="ko-KR" altLang="en-US" sz="1400" b="1" dirty="0"/>
              </a:p>
            </p:txBody>
          </p:sp>
        </p:grp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35C2CFFD-DC49-44EC-A47B-6E72BB780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4381" y="6259055"/>
              <a:ext cx="7190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연결선: 꺾임 264">
              <a:extLst>
                <a:ext uri="{FF2B5EF4-FFF2-40B4-BE49-F238E27FC236}">
                  <a16:creationId xmlns:a16="http://schemas.microsoft.com/office/drawing/2014/main" id="{FC115C65-62C7-4703-AB10-72CE13BC7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878" y="4078286"/>
              <a:ext cx="5200094" cy="1576488"/>
            </a:xfrm>
            <a:prstGeom prst="bentConnector3">
              <a:avLst>
                <a:gd name="adj1" fmla="val 2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84C2F66A-067E-425F-B6C7-B1B66013102D}"/>
                </a:ext>
              </a:extLst>
            </p:cNvPr>
            <p:cNvSpPr txBox="1"/>
            <p:nvPr/>
          </p:nvSpPr>
          <p:spPr>
            <a:xfrm>
              <a:off x="2780955" y="3840092"/>
              <a:ext cx="1401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8.Deliver Energy</a:t>
              </a:r>
              <a:endParaRPr lang="ko-KR" altLang="en-US" sz="1200" b="1"/>
            </a:p>
          </p:txBody>
        </p:sp>
        <p:cxnSp>
          <p:nvCxnSpPr>
            <p:cNvPr id="284" name="직선 화살표 연결선 283">
              <a:extLst>
                <a:ext uri="{FF2B5EF4-FFF2-40B4-BE49-F238E27FC236}">
                  <a16:creationId xmlns:a16="http://schemas.microsoft.com/office/drawing/2014/main" id="{DA330609-5EF3-496E-A309-6A36C69D7BC8}"/>
                </a:ext>
              </a:extLst>
            </p:cNvPr>
            <p:cNvCxnSpPr>
              <a:cxnSpLocks/>
            </p:cNvCxnSpPr>
            <p:nvPr/>
          </p:nvCxnSpPr>
          <p:spPr>
            <a:xfrm>
              <a:off x="6531633" y="2913470"/>
              <a:ext cx="8416" cy="875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E0466257-D644-4F95-8BE1-1FDB4C09D2CF}"/>
                </a:ext>
              </a:extLst>
            </p:cNvPr>
            <p:cNvSpPr txBox="1"/>
            <p:nvPr/>
          </p:nvSpPr>
          <p:spPr>
            <a:xfrm>
              <a:off x="6038361" y="3326616"/>
              <a:ext cx="986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11Permit</a:t>
              </a:r>
              <a:endParaRPr lang="ko-KR" altLang="en-US" sz="1400" b="1"/>
            </a:p>
          </p:txBody>
        </p: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7020A922-36C5-4C5B-A13A-EC053371EFC0}"/>
                </a:ext>
              </a:extLst>
            </p:cNvPr>
            <p:cNvGrpSpPr/>
            <p:nvPr/>
          </p:nvGrpSpPr>
          <p:grpSpPr>
            <a:xfrm>
              <a:off x="7484128" y="4084435"/>
              <a:ext cx="2347108" cy="2304935"/>
              <a:chOff x="6905008" y="4239241"/>
              <a:chExt cx="2347108" cy="2304935"/>
            </a:xfrm>
          </p:grpSpPr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955EC905-03ED-4E2B-9091-29AA6C044BE2}"/>
                  </a:ext>
                </a:extLst>
              </p:cNvPr>
              <p:cNvCxnSpPr>
                <a:stCxn id="332" idx="3"/>
              </p:cNvCxnSpPr>
              <p:nvPr/>
            </p:nvCxnSpPr>
            <p:spPr>
              <a:xfrm>
                <a:off x="6905008" y="4239241"/>
                <a:ext cx="543928" cy="230493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연결선: 꺾임 296">
                <a:extLst>
                  <a:ext uri="{FF2B5EF4-FFF2-40B4-BE49-F238E27FC236}">
                    <a16:creationId xmlns:a16="http://schemas.microsoft.com/office/drawing/2014/main" id="{E83A3589-DA97-4270-81D0-719E3F379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8936" y="6184250"/>
                <a:ext cx="1803180" cy="354404"/>
              </a:xfrm>
              <a:prstGeom prst="bentConnector3">
                <a:avLst>
                  <a:gd name="adj1" fmla="val 998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3AD5F70E-75EB-4B92-92E3-D30604EFCCD7}"/>
                </a:ext>
              </a:extLst>
            </p:cNvPr>
            <p:cNvSpPr txBox="1"/>
            <p:nvPr/>
          </p:nvSpPr>
          <p:spPr>
            <a:xfrm>
              <a:off x="8191584" y="6175842"/>
              <a:ext cx="12724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12. Get Energy</a:t>
              </a:r>
              <a:endParaRPr lang="ko-KR" altLang="en-US" sz="1200" b="1"/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B300280C-D275-4513-9EDF-D7BCAF49B8CE}"/>
                </a:ext>
              </a:extLst>
            </p:cNvPr>
            <p:cNvSpPr txBox="1"/>
            <p:nvPr/>
          </p:nvSpPr>
          <p:spPr>
            <a:xfrm>
              <a:off x="4750906" y="1185976"/>
              <a:ext cx="188537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Blockchain pool</a:t>
              </a:r>
              <a:endParaRPr lang="ko-KR" altLang="en-US" sz="15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9E08356E-4E22-46DF-B863-617BD9CBF138}"/>
                </a:ext>
              </a:extLst>
            </p:cNvPr>
            <p:cNvCxnSpPr/>
            <p:nvPr/>
          </p:nvCxnSpPr>
          <p:spPr>
            <a:xfrm flipV="1">
              <a:off x="5316798" y="2449012"/>
              <a:ext cx="927900" cy="1137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D5221624-B359-4F8E-816A-F04CFE65DB6E}"/>
                </a:ext>
              </a:extLst>
            </p:cNvPr>
            <p:cNvSpPr txBox="1"/>
            <p:nvPr/>
          </p:nvSpPr>
          <p:spPr>
            <a:xfrm rot="18601052">
              <a:off x="4749150" y="2738327"/>
              <a:ext cx="1822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9.Request </a:t>
              </a:r>
              <a:r>
                <a:rPr lang="en-US" altLang="ko-KR" sz="1200" b="1" dirty="0"/>
                <a:t>transaction</a:t>
              </a:r>
              <a:endParaRPr lang="ko-KR" altLang="en-US" sz="1200" b="1" dirty="0"/>
            </a:p>
          </p:txBody>
        </p:sp>
        <p:pic>
          <p:nvPicPr>
            <p:cNvPr id="387" name="그림 386">
              <a:extLst>
                <a:ext uri="{FF2B5EF4-FFF2-40B4-BE49-F238E27FC236}">
                  <a16:creationId xmlns:a16="http://schemas.microsoft.com/office/drawing/2014/main" id="{217D6941-AFC8-431E-BEA6-7A6D91BCD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22065" y="561257"/>
              <a:ext cx="706195" cy="699203"/>
            </a:xfrm>
            <a:prstGeom prst="rect">
              <a:avLst/>
            </a:prstGeom>
          </p:spPr>
        </p:pic>
        <p:cxnSp>
          <p:nvCxnSpPr>
            <p:cNvPr id="401" name="연결선: 구부러짐 400">
              <a:extLst>
                <a:ext uri="{FF2B5EF4-FFF2-40B4-BE49-F238E27FC236}">
                  <a16:creationId xmlns:a16="http://schemas.microsoft.com/office/drawing/2014/main" id="{9F55656B-F8F1-49A0-A525-90980777A80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889943" y="1675946"/>
              <a:ext cx="322035" cy="391345"/>
            </a:xfrm>
            <a:prstGeom prst="curvedConnector4">
              <a:avLst>
                <a:gd name="adj1" fmla="val -70986"/>
                <a:gd name="adj2" fmla="val 15841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E14FA2EA-B762-4443-BA7B-5C222009B21C}"/>
                </a:ext>
              </a:extLst>
            </p:cNvPr>
            <p:cNvSpPr txBox="1"/>
            <p:nvPr/>
          </p:nvSpPr>
          <p:spPr>
            <a:xfrm>
              <a:off x="7303042" y="1219891"/>
              <a:ext cx="1838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/>
                <a:t>10.Validation and Run SmartContract</a:t>
              </a:r>
              <a:endParaRPr lang="ko-KR" altLang="en-US" sz="1400" b="1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227C5342-925F-4C27-9554-DFE12BE31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58805" y="5591998"/>
              <a:ext cx="980679" cy="382083"/>
            </a:xfrm>
            <a:prstGeom prst="rect">
              <a:avLst/>
            </a:prstGeom>
          </p:spPr>
        </p:pic>
        <p:pic>
          <p:nvPicPr>
            <p:cNvPr id="1028" name="Picture 4" descr="전등 일러스트에 대한 이미지 검색결과">
              <a:extLst>
                <a:ext uri="{FF2B5EF4-FFF2-40B4-BE49-F238E27FC236}">
                  <a16:creationId xmlns:a16="http://schemas.microsoft.com/office/drawing/2014/main" id="{532A1F8F-DA46-4815-8737-B6208F49B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748" y="4361709"/>
              <a:ext cx="770963" cy="972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집 일러스트에 대한 이미지 검색결과">
              <a:extLst>
                <a:ext uri="{FF2B5EF4-FFF2-40B4-BE49-F238E27FC236}">
                  <a16:creationId xmlns:a16="http://schemas.microsoft.com/office/drawing/2014/main" id="{3BF55BA5-73D8-4097-875A-0FBAC9DED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5552" y="4311711"/>
              <a:ext cx="1825738" cy="1521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5C594FD-F772-43A2-8E53-82D26866F43D}"/>
                </a:ext>
              </a:extLst>
            </p:cNvPr>
            <p:cNvCxnSpPr/>
            <p:nvPr/>
          </p:nvCxnSpPr>
          <p:spPr>
            <a:xfrm>
              <a:off x="10339484" y="5740951"/>
              <a:ext cx="4225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DFE41ADA-2430-4A2E-B19A-A644223C0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58246" y="5201035"/>
              <a:ext cx="510502" cy="773046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36CAC21-8BEB-4D1B-8755-38EA1A0C94FC}"/>
                </a:ext>
              </a:extLst>
            </p:cNvPr>
            <p:cNvCxnSpPr/>
            <p:nvPr/>
          </p:nvCxnSpPr>
          <p:spPr>
            <a:xfrm flipH="1" flipV="1">
              <a:off x="9831235" y="5453077"/>
              <a:ext cx="719513" cy="1734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258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E9782FC-EF4D-484A-BED9-AE6A098002B7}"/>
              </a:ext>
            </a:extLst>
          </p:cNvPr>
          <p:cNvGrpSpPr/>
          <p:nvPr/>
        </p:nvGrpSpPr>
        <p:grpSpPr>
          <a:xfrm>
            <a:off x="34213" y="22809"/>
            <a:ext cx="12120465" cy="6783355"/>
            <a:chOff x="34211" y="37322"/>
            <a:chExt cx="12120465" cy="678335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30242F-9996-4388-AB7B-72CB5A2DA250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77509-901C-41FC-BD93-FB9E36D3BAE4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697811E-3EA6-4D87-B84B-5B0857348301}"/>
              </a:ext>
            </a:extLst>
          </p:cNvPr>
          <p:cNvGrpSpPr/>
          <p:nvPr/>
        </p:nvGrpSpPr>
        <p:grpSpPr>
          <a:xfrm>
            <a:off x="408479" y="400373"/>
            <a:ext cx="6385861" cy="651240"/>
            <a:chOff x="292100" y="250312"/>
            <a:chExt cx="6385861" cy="65124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688336-490F-45CF-A71B-97F2E2C5AB4A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5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7658C1-3B2C-480A-AAE5-54041371D0C4}"/>
                </a:ext>
              </a:extLst>
            </p:cNvPr>
            <p:cNvSpPr txBox="1"/>
            <p:nvPr/>
          </p:nvSpPr>
          <p:spPr>
            <a:xfrm>
              <a:off x="1079500" y="272401"/>
              <a:ext cx="5598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Result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39C01608-849E-4F2A-BC37-24F8688C970C}"/>
              </a:ext>
            </a:extLst>
          </p:cNvPr>
          <p:cNvGraphicFramePr/>
          <p:nvPr/>
        </p:nvGraphicFramePr>
        <p:xfrm>
          <a:off x="1059719" y="1310363"/>
          <a:ext cx="9999435" cy="5125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BAE3D4F-2E13-4484-8097-CE93C6ACDB2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69388" y="4182803"/>
            <a:ext cx="1608066" cy="1446768"/>
          </a:xfrm>
          <a:prstGeom prst="rect">
            <a:avLst/>
          </a:prstGeom>
        </p:spPr>
      </p:pic>
      <p:pic>
        <p:nvPicPr>
          <p:cNvPr id="7" name="KakaoTalk_Video_20191216_1114_47_759">
            <a:hlinkClick r:id="" action="ppaction://media"/>
            <a:extLst>
              <a:ext uri="{FF2B5EF4-FFF2-40B4-BE49-F238E27FC236}">
                <a16:creationId xmlns:a16="http://schemas.microsoft.com/office/drawing/2014/main" id="{7720F6FF-B1ED-4938-8805-980389C73D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50037" y="2022121"/>
            <a:ext cx="1446768" cy="18570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BC18A7-8908-43FA-8705-031D5964C23D}"/>
              </a:ext>
            </a:extLst>
          </p:cNvPr>
          <p:cNvSpPr txBox="1"/>
          <p:nvPr/>
        </p:nvSpPr>
        <p:spPr>
          <a:xfrm>
            <a:off x="7967180" y="3226619"/>
            <a:ext cx="132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Dynamic Panel</a:t>
            </a: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C4F1BE-1CDB-4B02-962D-163EDFAD4A33}"/>
              </a:ext>
            </a:extLst>
          </p:cNvPr>
          <p:cNvSpPr txBox="1"/>
          <p:nvPr/>
        </p:nvSpPr>
        <p:spPr>
          <a:xfrm>
            <a:off x="7967180" y="5113432"/>
            <a:ext cx="132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Static Panel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4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E9782FC-EF4D-484A-BED9-AE6A098002B7}"/>
              </a:ext>
            </a:extLst>
          </p:cNvPr>
          <p:cNvGrpSpPr/>
          <p:nvPr/>
        </p:nvGrpSpPr>
        <p:grpSpPr>
          <a:xfrm>
            <a:off x="0" y="37322"/>
            <a:ext cx="12120465" cy="6783355"/>
            <a:chOff x="34211" y="37322"/>
            <a:chExt cx="12120465" cy="678335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30242F-9996-4388-AB7B-72CB5A2DA250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BE77509-901C-41FC-BD93-FB9E36D3BAE4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697811E-3EA6-4D87-B84B-5B0857348301}"/>
              </a:ext>
            </a:extLst>
          </p:cNvPr>
          <p:cNvGrpSpPr/>
          <p:nvPr/>
        </p:nvGrpSpPr>
        <p:grpSpPr>
          <a:xfrm>
            <a:off x="408479" y="400373"/>
            <a:ext cx="6385861" cy="651240"/>
            <a:chOff x="292100" y="250312"/>
            <a:chExt cx="6385861" cy="65124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0688336-490F-45CF-A71B-97F2E2C5AB4A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5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7658C1-3B2C-480A-AAE5-54041371D0C4}"/>
                </a:ext>
              </a:extLst>
            </p:cNvPr>
            <p:cNvSpPr txBox="1"/>
            <p:nvPr/>
          </p:nvSpPr>
          <p:spPr>
            <a:xfrm>
              <a:off x="1079500" y="272401"/>
              <a:ext cx="5598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Result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0F2FC02-690F-4ED7-88E6-7349FCDD7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083665"/>
              </p:ext>
            </p:extLst>
          </p:nvPr>
        </p:nvGraphicFramePr>
        <p:xfrm>
          <a:off x="712043" y="1855088"/>
          <a:ext cx="10696376" cy="411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727">
                  <a:extLst>
                    <a:ext uri="{9D8B030D-6E8A-4147-A177-3AD203B41FA5}">
                      <a16:colId xmlns:a16="http://schemas.microsoft.com/office/drawing/2014/main" val="2163090428"/>
                    </a:ext>
                  </a:extLst>
                </a:gridCol>
                <a:gridCol w="1534727">
                  <a:extLst>
                    <a:ext uri="{9D8B030D-6E8A-4147-A177-3AD203B41FA5}">
                      <a16:colId xmlns:a16="http://schemas.microsoft.com/office/drawing/2014/main" val="2038531200"/>
                    </a:ext>
                  </a:extLst>
                </a:gridCol>
                <a:gridCol w="877167">
                  <a:extLst>
                    <a:ext uri="{9D8B030D-6E8A-4147-A177-3AD203B41FA5}">
                      <a16:colId xmlns:a16="http://schemas.microsoft.com/office/drawing/2014/main" val="451716876"/>
                    </a:ext>
                  </a:extLst>
                </a:gridCol>
                <a:gridCol w="822344">
                  <a:extLst>
                    <a:ext uri="{9D8B030D-6E8A-4147-A177-3AD203B41FA5}">
                      <a16:colId xmlns:a16="http://schemas.microsoft.com/office/drawing/2014/main" val="2518960551"/>
                    </a:ext>
                  </a:extLst>
                </a:gridCol>
                <a:gridCol w="796094">
                  <a:extLst>
                    <a:ext uri="{9D8B030D-6E8A-4147-A177-3AD203B41FA5}">
                      <a16:colId xmlns:a16="http://schemas.microsoft.com/office/drawing/2014/main" val="666777631"/>
                    </a:ext>
                  </a:extLst>
                </a:gridCol>
                <a:gridCol w="955930">
                  <a:extLst>
                    <a:ext uri="{9D8B030D-6E8A-4147-A177-3AD203B41FA5}">
                      <a16:colId xmlns:a16="http://schemas.microsoft.com/office/drawing/2014/main" val="4002747325"/>
                    </a:ext>
                  </a:extLst>
                </a:gridCol>
                <a:gridCol w="978692">
                  <a:extLst>
                    <a:ext uri="{9D8B030D-6E8A-4147-A177-3AD203B41FA5}">
                      <a16:colId xmlns:a16="http://schemas.microsoft.com/office/drawing/2014/main" val="1998552724"/>
                    </a:ext>
                  </a:extLst>
                </a:gridCol>
                <a:gridCol w="864890">
                  <a:extLst>
                    <a:ext uri="{9D8B030D-6E8A-4147-A177-3AD203B41FA5}">
                      <a16:colId xmlns:a16="http://schemas.microsoft.com/office/drawing/2014/main" val="3002392773"/>
                    </a:ext>
                  </a:extLst>
                </a:gridCol>
                <a:gridCol w="1038278">
                  <a:extLst>
                    <a:ext uri="{9D8B030D-6E8A-4147-A177-3AD203B41FA5}">
                      <a16:colId xmlns:a16="http://schemas.microsoft.com/office/drawing/2014/main" val="1074678865"/>
                    </a:ext>
                  </a:extLst>
                </a:gridCol>
                <a:gridCol w="1090527">
                  <a:extLst>
                    <a:ext uri="{9D8B030D-6E8A-4147-A177-3AD203B41FA5}">
                      <a16:colId xmlns:a16="http://schemas.microsoft.com/office/drawing/2014/main" val="2331485829"/>
                    </a:ext>
                  </a:extLst>
                </a:gridCol>
              </a:tblGrid>
              <a:tr h="1177498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Net generation(A</a:t>
                      </a:r>
                      <a:r>
                        <a:rPr lang="en-US" altLang="ko-KR" sz="2400"/>
                        <a:t>)</a:t>
                      </a:r>
                      <a:endParaRPr lang="ko-KR" altLang="en-US" sz="240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Transmission &amp; Substation Losses</a:t>
                      </a:r>
                      <a:endParaRPr lang="ko-KR" altLang="en-US" sz="2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Distribution Losses</a:t>
                      </a:r>
                      <a:endParaRPr lang="ko-KR" altLang="en-US" sz="2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/>
                        <a:t>Total Losses</a:t>
                      </a:r>
                      <a:endParaRPr lang="ko-KR" altLang="en-US" sz="2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4109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Distribution(B)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Losses(A-B)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Loss</a:t>
                      </a:r>
                    </a:p>
                    <a:p>
                      <a:pPr algn="ctr" latinLnBrk="1"/>
                      <a:r>
                        <a:rPr lang="en-US" altLang="ko-KR" sz="1600"/>
                        <a:t>(%)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Sold(C)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Losses</a:t>
                      </a:r>
                    </a:p>
                    <a:p>
                      <a:pPr algn="ctr" latinLnBrk="1"/>
                      <a:r>
                        <a:rPr lang="en-US" altLang="ko-KR" sz="1600"/>
                        <a:t>(B-C)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Loss(%)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Losses</a:t>
                      </a:r>
                    </a:p>
                    <a:p>
                      <a:pPr algn="ctr" latinLnBrk="1"/>
                      <a:r>
                        <a:rPr lang="en-US" altLang="ko-KR" sz="1600"/>
                        <a:t>(A-C)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Loss(%)</a:t>
                      </a:r>
                      <a:endParaRPr lang="ko-KR" altLang="en-US" sz="1600"/>
                    </a:p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529761"/>
                  </a:ext>
                </a:extLst>
              </a:tr>
              <a:tr h="1177498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525,710,752</a:t>
                      </a:r>
                    </a:p>
                    <a:p>
                      <a:pPr algn="ctr" latinLnBrk="1"/>
                      <a:r>
                        <a:rPr lang="en-US" altLang="ko-KR" sz="1800"/>
                        <a:t>(</a:t>
                      </a: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MWh)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517,358,021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8,352,731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506,920,655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10,437,366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18,790,097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3.6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107491"/>
                  </a:ext>
                </a:extLst>
              </a:tr>
              <a:tr h="1177498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/>
                        <a:t>0.0000005</a:t>
                      </a:r>
                    </a:p>
                    <a:p>
                      <a:pPr algn="ctr" latinLnBrk="1"/>
                      <a:r>
                        <a:rPr lang="en-US" altLang="ko-KR" sz="1800"/>
                        <a:t>(MWH)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/>
                        <a:t>0.000000495</a:t>
                      </a:r>
                    </a:p>
                    <a:p>
                      <a:pPr marL="0" algn="ctr" defTabSz="914377" rtl="0" eaLnBrk="1" latinLnBrk="1" hangingPunct="1"/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0.000000005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0.000000489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0.0000000006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0.000000011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134877"/>
                  </a:ext>
                </a:extLst>
              </a:tr>
            </a:tbl>
          </a:graphicData>
        </a:graphic>
      </p:graphicFrame>
      <p:pic>
        <p:nvPicPr>
          <p:cNvPr id="1026" name="Picture 2" descr="한국전력공사 로고에 대한 이미지 검색결과">
            <a:extLst>
              <a:ext uri="{FF2B5EF4-FFF2-40B4-BE49-F238E27FC236}">
                <a16:creationId xmlns:a16="http://schemas.microsoft.com/office/drawing/2014/main" id="{77BCA65D-EA3F-4609-AA41-5B730F4D9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944" y="3597510"/>
            <a:ext cx="1782414" cy="122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70DB805-6BD0-4349-9630-A6C2355EA3F7}"/>
              </a:ext>
            </a:extLst>
          </p:cNvPr>
          <p:cNvGrpSpPr/>
          <p:nvPr/>
        </p:nvGrpSpPr>
        <p:grpSpPr>
          <a:xfrm>
            <a:off x="696554" y="4825300"/>
            <a:ext cx="1751804" cy="1146805"/>
            <a:chOff x="2404041" y="1370709"/>
            <a:chExt cx="6448070" cy="4835653"/>
          </a:xfrm>
        </p:grpSpPr>
        <p:pic>
          <p:nvPicPr>
            <p:cNvPr id="19" name="그림 18" descr="앉아있는, 컴퓨터, 노트북, 놓은이(가) 표시된 사진&#10;&#10;자동 생성된 설명">
              <a:extLst>
                <a:ext uri="{FF2B5EF4-FFF2-40B4-BE49-F238E27FC236}">
                  <a16:creationId xmlns:a16="http://schemas.microsoft.com/office/drawing/2014/main" id="{99D157A0-89B5-44D9-90C5-6CAD3FDEB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4041" y="1370709"/>
              <a:ext cx="6448070" cy="483565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20E8FF-B172-4F5C-B366-82E3DB8B35A6}"/>
                </a:ext>
              </a:extLst>
            </p:cNvPr>
            <p:cNvSpPr txBox="1"/>
            <p:nvPr/>
          </p:nvSpPr>
          <p:spPr>
            <a:xfrm rot="21212284">
              <a:off x="4928264" y="5296890"/>
              <a:ext cx="999758" cy="3807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300"/>
                <a:t>HOUSE1</a:t>
              </a:r>
              <a:endParaRPr lang="ko-KR" altLang="en-US" sz="3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89DB0F-D3F3-4340-91BD-577BD1D6297A}"/>
                </a:ext>
              </a:extLst>
            </p:cNvPr>
            <p:cNvSpPr txBox="1"/>
            <p:nvPr/>
          </p:nvSpPr>
          <p:spPr>
            <a:xfrm rot="18917982">
              <a:off x="6740916" y="4958727"/>
              <a:ext cx="907239" cy="3807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300"/>
                <a:t>HOUSE2</a:t>
              </a:r>
              <a:endParaRPr lang="ko-KR" altLang="en-US" sz="300"/>
            </a:p>
          </p:txBody>
        </p:sp>
      </p:grpSp>
    </p:spTree>
    <p:extLst>
      <p:ext uri="{BB962C8B-B14F-4D97-AF65-F5344CB8AC3E}">
        <p14:creationId xmlns:p14="http://schemas.microsoft.com/office/powerpoint/2010/main" val="301765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0A0E8-3AB0-488F-B476-9BB529ABD403}"/>
              </a:ext>
            </a:extLst>
          </p:cNvPr>
          <p:cNvGrpSpPr/>
          <p:nvPr/>
        </p:nvGrpSpPr>
        <p:grpSpPr>
          <a:xfrm>
            <a:off x="34213" y="22809"/>
            <a:ext cx="12120465" cy="6783355"/>
            <a:chOff x="34211" y="37322"/>
            <a:chExt cx="12120465" cy="67833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2AF42-2437-42BB-A332-DE48BD410279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9B634-2ED3-4258-960F-1BEE30A4ADDE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KakaoTalk_Video_20191216_1019_21_078">
            <a:hlinkClick r:id="" action="ppaction://media"/>
            <a:extLst>
              <a:ext uri="{FF2B5EF4-FFF2-40B4-BE49-F238E27FC236}">
                <a16:creationId xmlns:a16="http://schemas.microsoft.com/office/drawing/2014/main" id="{F0FD3EBB-A4D8-40B3-836E-F881E5959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551" y="206104"/>
            <a:ext cx="11519786" cy="647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0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0A0E8-3AB0-488F-B476-9BB529ABD403}"/>
              </a:ext>
            </a:extLst>
          </p:cNvPr>
          <p:cNvGrpSpPr/>
          <p:nvPr/>
        </p:nvGrpSpPr>
        <p:grpSpPr>
          <a:xfrm>
            <a:off x="30480" y="28925"/>
            <a:ext cx="12120465" cy="6783355"/>
            <a:chOff x="34211" y="37322"/>
            <a:chExt cx="12120465" cy="67833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2AF42-2437-42BB-A332-DE48BD410279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9B634-2ED3-4258-960F-1BEE30A4ADDE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ED9A67-1B03-4EC7-9DA8-AB89B0A5CC82}"/>
              </a:ext>
            </a:extLst>
          </p:cNvPr>
          <p:cNvGrpSpPr/>
          <p:nvPr/>
        </p:nvGrpSpPr>
        <p:grpSpPr>
          <a:xfrm>
            <a:off x="408480" y="400373"/>
            <a:ext cx="5526809" cy="651240"/>
            <a:chOff x="292100" y="250312"/>
            <a:chExt cx="5526809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BA303F-B155-4A00-AF68-B0CCFE5CBD60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7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F13DF-6FBB-481C-9A14-BB11CD17FE9E}"/>
                </a:ext>
              </a:extLst>
            </p:cNvPr>
            <p:cNvSpPr txBox="1"/>
            <p:nvPr/>
          </p:nvSpPr>
          <p:spPr>
            <a:xfrm>
              <a:off x="1079500" y="272401"/>
              <a:ext cx="4739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Conclusion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594C8F-633D-4A32-ADE3-CCAFBA773567}"/>
              </a:ext>
            </a:extLst>
          </p:cNvPr>
          <p:cNvSpPr/>
          <p:nvPr/>
        </p:nvSpPr>
        <p:spPr>
          <a:xfrm>
            <a:off x="734100" y="1656313"/>
            <a:ext cx="3578820" cy="584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User</a:t>
            </a:r>
            <a:endParaRPr lang="ko-KR" altLang="en-US" sz="240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F17F16-C143-41C1-BBCD-6774B7C7AD19}"/>
              </a:ext>
            </a:extLst>
          </p:cNvPr>
          <p:cNvSpPr/>
          <p:nvPr/>
        </p:nvSpPr>
        <p:spPr>
          <a:xfrm>
            <a:off x="734100" y="3266979"/>
            <a:ext cx="3578820" cy="584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Provider(Seller)</a:t>
            </a:r>
            <a:endParaRPr lang="ko-KR" altLang="en-US" sz="240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66F4AB-019E-4A0C-AE4F-147ED86D60A9}"/>
              </a:ext>
            </a:extLst>
          </p:cNvPr>
          <p:cNvSpPr/>
          <p:nvPr/>
        </p:nvSpPr>
        <p:spPr>
          <a:xfrm>
            <a:off x="734100" y="5201687"/>
            <a:ext cx="3578820" cy="58477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Buyer</a:t>
            </a:r>
            <a:endParaRPr lang="ko-KR" altLang="en-US" sz="240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6F765-EEAD-4F62-A970-C1869A09FE0C}"/>
              </a:ext>
            </a:extLst>
          </p:cNvPr>
          <p:cNvSpPr txBox="1"/>
          <p:nvPr/>
        </p:nvSpPr>
        <p:spPr>
          <a:xfrm>
            <a:off x="513465" y="2104312"/>
            <a:ext cx="1130092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endParaRPr lang="en-US" altLang="ko-KR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Can deal with each other without man-in-the-middle transparently.</a:t>
            </a:r>
          </a:p>
          <a:p>
            <a:endParaRPr lang="en-US" altLang="ko-KR" sz="20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400" dirty="0">
                <a:ea typeface="08서울남산체 EB" panose="02020603020101020101" pitchFamily="18" charset="-127"/>
              </a:rPr>
              <a:t>      Can efficiently produce power through dynamic panels. </a:t>
            </a:r>
          </a:p>
          <a:p>
            <a:r>
              <a:rPr lang="en-US" altLang="ko-KR" sz="2400" dirty="0">
                <a:ea typeface="08서울남산체 EB" panose="02020603020101020101" pitchFamily="18" charset="-127"/>
              </a:rPr>
              <a:t>      Can make a profit from power sales</a:t>
            </a:r>
          </a:p>
          <a:p>
            <a:endParaRPr lang="en-US" altLang="ko-KR" sz="2400" dirty="0">
              <a:ea typeface="08서울남산체 E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endParaRPr lang="en-US" altLang="ko-KR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Can buy power whenever he wants.</a:t>
            </a:r>
          </a:p>
          <a:p>
            <a:endParaRPr lang="en-US" altLang="ko-KR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4FC95F-9237-4EF9-9716-192B4D7A2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535" y="3984896"/>
            <a:ext cx="3048000" cy="266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A3A21C-18F5-470E-BFDF-DFF7E15E7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207" y="4719183"/>
            <a:ext cx="1017328" cy="96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85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0A0E8-3AB0-488F-B476-9BB529ABD403}"/>
              </a:ext>
            </a:extLst>
          </p:cNvPr>
          <p:cNvGrpSpPr/>
          <p:nvPr/>
        </p:nvGrpSpPr>
        <p:grpSpPr>
          <a:xfrm>
            <a:off x="34213" y="22809"/>
            <a:ext cx="12120465" cy="6783355"/>
            <a:chOff x="34211" y="37322"/>
            <a:chExt cx="12120465" cy="67833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2AF42-2437-42BB-A332-DE48BD410279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9B634-2ED3-4258-960F-1BEE30A4ADDE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ED9A67-1B03-4EC7-9DA8-AB89B0A5CC82}"/>
              </a:ext>
            </a:extLst>
          </p:cNvPr>
          <p:cNvGrpSpPr/>
          <p:nvPr/>
        </p:nvGrpSpPr>
        <p:grpSpPr>
          <a:xfrm>
            <a:off x="408480" y="400373"/>
            <a:ext cx="5526809" cy="651240"/>
            <a:chOff x="292100" y="250312"/>
            <a:chExt cx="5526809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BA303F-B155-4A00-AF68-B0CCFE5CBD60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8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F13DF-6FBB-481C-9A14-BB11CD17FE9E}"/>
                </a:ext>
              </a:extLst>
            </p:cNvPr>
            <p:cNvSpPr txBox="1"/>
            <p:nvPr/>
          </p:nvSpPr>
          <p:spPr>
            <a:xfrm>
              <a:off x="1079500" y="272401"/>
              <a:ext cx="4739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Role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983FE2-5E91-4F1F-B226-94EAD3DB4A64}"/>
              </a:ext>
            </a:extLst>
          </p:cNvPr>
          <p:cNvSpPr/>
          <p:nvPr/>
        </p:nvSpPr>
        <p:spPr>
          <a:xfrm>
            <a:off x="549640" y="1612900"/>
            <a:ext cx="3336560" cy="47371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8266CC-3CD6-4D15-B99C-41E110F9D8DB}"/>
              </a:ext>
            </a:extLst>
          </p:cNvPr>
          <p:cNvSpPr/>
          <p:nvPr/>
        </p:nvSpPr>
        <p:spPr>
          <a:xfrm>
            <a:off x="4427720" y="1612900"/>
            <a:ext cx="3336560" cy="47371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43BA70-6832-4EFC-A04D-C2C4FFBF4436}"/>
              </a:ext>
            </a:extLst>
          </p:cNvPr>
          <p:cNvSpPr txBox="1"/>
          <p:nvPr/>
        </p:nvSpPr>
        <p:spPr>
          <a:xfrm>
            <a:off x="1125720" y="1841500"/>
            <a:ext cx="218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강병현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04E0DF-116A-422D-82E1-33F4F6E1027A}"/>
              </a:ext>
            </a:extLst>
          </p:cNvPr>
          <p:cNvSpPr txBox="1"/>
          <p:nvPr/>
        </p:nvSpPr>
        <p:spPr>
          <a:xfrm>
            <a:off x="5003800" y="1841500"/>
            <a:ext cx="218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곽수빈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6FC2623-AA84-49CA-BD88-EA8BF5865A93}"/>
              </a:ext>
            </a:extLst>
          </p:cNvPr>
          <p:cNvCxnSpPr/>
          <p:nvPr/>
        </p:nvCxnSpPr>
        <p:spPr>
          <a:xfrm>
            <a:off x="774700" y="2590800"/>
            <a:ext cx="288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C34F2C-86EB-402C-B50A-9C988CAFFCCE}"/>
              </a:ext>
            </a:extLst>
          </p:cNvPr>
          <p:cNvCxnSpPr/>
          <p:nvPr/>
        </p:nvCxnSpPr>
        <p:spPr>
          <a:xfrm>
            <a:off x="4654550" y="2590800"/>
            <a:ext cx="288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48A2F9E-E484-477F-B982-13A41571C9C2}"/>
              </a:ext>
            </a:extLst>
          </p:cNvPr>
          <p:cNvSpPr/>
          <p:nvPr/>
        </p:nvSpPr>
        <p:spPr>
          <a:xfrm rot="5400000">
            <a:off x="884839" y="2959101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5B8698-8A39-45CA-B249-2B9460E94558}"/>
              </a:ext>
            </a:extLst>
          </p:cNvPr>
          <p:cNvSpPr txBox="1"/>
          <p:nvPr/>
        </p:nvSpPr>
        <p:spPr>
          <a:xfrm>
            <a:off x="1260287" y="2838331"/>
            <a:ext cx="2345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IoT Hardware Design 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20CD6C22-8DEA-4EA2-96F8-47D0561A5BB8}"/>
              </a:ext>
            </a:extLst>
          </p:cNvPr>
          <p:cNvSpPr/>
          <p:nvPr/>
        </p:nvSpPr>
        <p:spPr>
          <a:xfrm rot="5400000">
            <a:off x="4763221" y="2959100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740247-4BCE-4D69-A2FE-058BE4FBEFF4}"/>
              </a:ext>
            </a:extLst>
          </p:cNvPr>
          <p:cNvSpPr txBox="1"/>
          <p:nvPr/>
        </p:nvSpPr>
        <p:spPr>
          <a:xfrm>
            <a:off x="5074557" y="2857563"/>
            <a:ext cx="2347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IoT Software</a:t>
            </a:r>
          </a:p>
          <a:p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Design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4512E59C-D8FB-4EE2-8A9C-586F64C9B89C}"/>
              </a:ext>
            </a:extLst>
          </p:cNvPr>
          <p:cNvSpPr/>
          <p:nvPr/>
        </p:nvSpPr>
        <p:spPr>
          <a:xfrm rot="5400000">
            <a:off x="884839" y="3845719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BAD8053-4958-4D57-8830-3D0417AFF923}"/>
              </a:ext>
            </a:extLst>
          </p:cNvPr>
          <p:cNvSpPr/>
          <p:nvPr/>
        </p:nvSpPr>
        <p:spPr>
          <a:xfrm>
            <a:off x="8300169" y="1612900"/>
            <a:ext cx="3336560" cy="47371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bb</a:t>
            </a:r>
            <a:endParaRPr lang="ko-KR" altLang="en-US" b="1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F1F2C060-1090-43A5-A53F-687225D345A0}"/>
              </a:ext>
            </a:extLst>
          </p:cNvPr>
          <p:cNvSpPr/>
          <p:nvPr/>
        </p:nvSpPr>
        <p:spPr>
          <a:xfrm rot="5400000">
            <a:off x="884839" y="4732336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2314410E-CCF0-4462-A81D-5A600570345B}"/>
              </a:ext>
            </a:extLst>
          </p:cNvPr>
          <p:cNvSpPr/>
          <p:nvPr/>
        </p:nvSpPr>
        <p:spPr>
          <a:xfrm rot="5400000">
            <a:off x="4763221" y="4732336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795AAE26-AF9D-47CB-9B66-45B3C0E96A43}"/>
              </a:ext>
            </a:extLst>
          </p:cNvPr>
          <p:cNvSpPr/>
          <p:nvPr/>
        </p:nvSpPr>
        <p:spPr>
          <a:xfrm rot="5400000">
            <a:off x="884839" y="5622885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5EAE2BA4-2DEE-4DA7-82DF-49AD4828FC98}"/>
              </a:ext>
            </a:extLst>
          </p:cNvPr>
          <p:cNvSpPr/>
          <p:nvPr/>
        </p:nvSpPr>
        <p:spPr>
          <a:xfrm rot="5400000">
            <a:off x="4763221" y="5622885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52BFA185-0342-4360-8C72-E91AB7874ACD}"/>
              </a:ext>
            </a:extLst>
          </p:cNvPr>
          <p:cNvSpPr/>
          <p:nvPr/>
        </p:nvSpPr>
        <p:spPr>
          <a:xfrm rot="5400000">
            <a:off x="4770696" y="3841788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47B0EF-1742-424C-B25F-0380E4AC1C34}"/>
              </a:ext>
            </a:extLst>
          </p:cNvPr>
          <p:cNvSpPr txBox="1"/>
          <p:nvPr/>
        </p:nvSpPr>
        <p:spPr>
          <a:xfrm>
            <a:off x="8881360" y="1841499"/>
            <a:ext cx="218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박정호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5C5E4C2-090E-48B0-9F1C-2043D514E55E}"/>
              </a:ext>
            </a:extLst>
          </p:cNvPr>
          <p:cNvCxnSpPr/>
          <p:nvPr/>
        </p:nvCxnSpPr>
        <p:spPr>
          <a:xfrm>
            <a:off x="8559800" y="2565400"/>
            <a:ext cx="288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D3C4F8D-A63E-4F6E-A374-B3F21FD86F8F}"/>
              </a:ext>
            </a:extLst>
          </p:cNvPr>
          <p:cNvSpPr/>
          <p:nvPr/>
        </p:nvSpPr>
        <p:spPr>
          <a:xfrm rot="5400000">
            <a:off x="8640379" y="2959100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132546-C224-4BDB-9243-94BD7DF1FF3A}"/>
              </a:ext>
            </a:extLst>
          </p:cNvPr>
          <p:cNvSpPr txBox="1"/>
          <p:nvPr/>
        </p:nvSpPr>
        <p:spPr>
          <a:xfrm>
            <a:off x="9067599" y="2857563"/>
            <a:ext cx="210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Blockchain  Design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FEF3C69D-0380-432A-934C-59F0238DB253}"/>
              </a:ext>
            </a:extLst>
          </p:cNvPr>
          <p:cNvSpPr/>
          <p:nvPr/>
        </p:nvSpPr>
        <p:spPr>
          <a:xfrm rot="5400000">
            <a:off x="8640379" y="4732336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6CA9F918-902C-4F49-963B-1C1369CE3384}"/>
              </a:ext>
            </a:extLst>
          </p:cNvPr>
          <p:cNvSpPr/>
          <p:nvPr/>
        </p:nvSpPr>
        <p:spPr>
          <a:xfrm rot="5400000">
            <a:off x="8640379" y="5622885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8C79EA01-679D-46BD-8EB7-750DD5D11E03}"/>
              </a:ext>
            </a:extLst>
          </p:cNvPr>
          <p:cNvSpPr/>
          <p:nvPr/>
        </p:nvSpPr>
        <p:spPr>
          <a:xfrm rot="5400000">
            <a:off x="8624039" y="3852036"/>
            <a:ext cx="304800" cy="26275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50AF5D-8059-49CF-9A44-F608E0E8FCEA}"/>
              </a:ext>
            </a:extLst>
          </p:cNvPr>
          <p:cNvSpPr txBox="1"/>
          <p:nvPr/>
        </p:nvSpPr>
        <p:spPr>
          <a:xfrm>
            <a:off x="1260287" y="5519003"/>
            <a:ext cx="265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Blockchain design &amp; integrated</a:t>
            </a:r>
            <a:endParaRPr lang="ko-KR" altLang="en-US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8516D2-9DAA-48E4-9AE9-A2E0C163FB27}"/>
              </a:ext>
            </a:extLst>
          </p:cNvPr>
          <p:cNvSpPr txBox="1"/>
          <p:nvPr/>
        </p:nvSpPr>
        <p:spPr>
          <a:xfrm>
            <a:off x="5061160" y="3724505"/>
            <a:ext cx="2616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IoT Software Implementaion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C6AF0B-5403-4A99-94D7-2B87F08C052E}"/>
              </a:ext>
            </a:extLst>
          </p:cNvPr>
          <p:cNvSpPr txBox="1"/>
          <p:nvPr/>
        </p:nvSpPr>
        <p:spPr>
          <a:xfrm>
            <a:off x="9064882" y="3752065"/>
            <a:ext cx="2571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Blockchain Implementaion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40041-3F4F-4DCE-A838-EA83F81D72A1}"/>
              </a:ext>
            </a:extLst>
          </p:cNvPr>
          <p:cNvSpPr txBox="1"/>
          <p:nvPr/>
        </p:nvSpPr>
        <p:spPr>
          <a:xfrm>
            <a:off x="1261201" y="3772784"/>
            <a:ext cx="248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IoT Hardware Implementaion 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8BE7C1-247F-473A-A072-FA2F28971930}"/>
              </a:ext>
            </a:extLst>
          </p:cNvPr>
          <p:cNvSpPr txBox="1"/>
          <p:nvPr/>
        </p:nvSpPr>
        <p:spPr>
          <a:xfrm>
            <a:off x="9064881" y="4603781"/>
            <a:ext cx="2571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Web Design&amp; Implementaion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D3AC43-7531-426C-B2FD-3B063D20DDDF}"/>
              </a:ext>
            </a:extLst>
          </p:cNvPr>
          <p:cNvSpPr txBox="1"/>
          <p:nvPr/>
        </p:nvSpPr>
        <p:spPr>
          <a:xfrm>
            <a:off x="9076642" y="5455497"/>
            <a:ext cx="2488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IoT HW/SW Improvement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059E0A-82A4-42A4-B9DF-6C74C48DBA40}"/>
              </a:ext>
            </a:extLst>
          </p:cNvPr>
          <p:cNvSpPr txBox="1"/>
          <p:nvPr/>
        </p:nvSpPr>
        <p:spPr>
          <a:xfrm>
            <a:off x="1260287" y="4662173"/>
            <a:ext cx="308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Overall architecture circuit desgin</a:t>
            </a:r>
            <a:endParaRPr lang="ko-KR" altLang="en-US" sz="20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6CA441-BB26-4AC4-A03A-496633C4BB72}"/>
              </a:ext>
            </a:extLst>
          </p:cNvPr>
          <p:cNvSpPr txBox="1"/>
          <p:nvPr/>
        </p:nvSpPr>
        <p:spPr>
          <a:xfrm>
            <a:off x="5074557" y="4627032"/>
            <a:ext cx="2769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Network design</a:t>
            </a:r>
          </a:p>
          <a:p>
            <a:r>
              <a:rPr lang="en-US" altLang="ko-KR" sz="2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Implemetation</a:t>
            </a:r>
            <a:endParaRPr lang="ko-KR" altLang="en-US" sz="2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88AB02-3816-4327-AC2E-0702125D71CC}"/>
              </a:ext>
            </a:extLst>
          </p:cNvPr>
          <p:cNvSpPr txBox="1"/>
          <p:nvPr/>
        </p:nvSpPr>
        <p:spPr>
          <a:xfrm>
            <a:off x="5074557" y="5455416"/>
            <a:ext cx="2768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Machine learning model design &amp; Implementaion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513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E90960-B2C4-45E7-8F84-4A28A7A98674}"/>
              </a:ext>
            </a:extLst>
          </p:cNvPr>
          <p:cNvGrpSpPr/>
          <p:nvPr/>
        </p:nvGrpSpPr>
        <p:grpSpPr>
          <a:xfrm>
            <a:off x="34213" y="40640"/>
            <a:ext cx="12120465" cy="6783355"/>
            <a:chOff x="34211" y="37322"/>
            <a:chExt cx="12120465" cy="67833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3DADB2-FCB4-41B3-8B78-3FAC06F33D9D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CB96480-9DDD-4DA6-9B45-254A26E0FEFD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BA303F-B155-4A00-AF68-B0CCFE5CBD60}"/>
              </a:ext>
            </a:extLst>
          </p:cNvPr>
          <p:cNvSpPr/>
          <p:nvPr/>
        </p:nvSpPr>
        <p:spPr>
          <a:xfrm>
            <a:off x="408480" y="400373"/>
            <a:ext cx="651240" cy="651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9</a:t>
            </a:r>
            <a:endParaRPr lang="ko-KR" altLang="en-US" sz="36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28AD839-DC4F-7540-B72C-E87A0811E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493" y="1128645"/>
            <a:ext cx="3327737" cy="2291924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F21EBE7-42CA-C340-AC5A-C0BDDCC04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854" y="3611114"/>
            <a:ext cx="3375378" cy="3034372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784DBB22-BE81-F344-A1B2-25BFD0642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005" y="1128645"/>
            <a:ext cx="3775362" cy="2200776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AE65AEA9-E720-3A4A-8E04-655D7E324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735" y="3497758"/>
            <a:ext cx="3717553" cy="31246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FB6394-61E6-6B45-A36D-1E540ABDD91A}"/>
              </a:ext>
            </a:extLst>
          </p:cNvPr>
          <p:cNvSpPr txBox="1"/>
          <p:nvPr/>
        </p:nvSpPr>
        <p:spPr>
          <a:xfrm>
            <a:off x="4462318" y="2639966"/>
            <a:ext cx="1276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Project</a:t>
            </a:r>
          </a:p>
          <a:p>
            <a:r>
              <a:rPr kumimoji="1" lang="en-US" altLang="ko-Kore-KR" b="1" dirty="0"/>
              <a:t>Overview 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EF99E-378B-D84F-B931-52C3D1A1A9D0}"/>
              </a:ext>
            </a:extLst>
          </p:cNvPr>
          <p:cNvSpPr txBox="1"/>
          <p:nvPr/>
        </p:nvSpPr>
        <p:spPr>
          <a:xfrm>
            <a:off x="4388333" y="5107134"/>
            <a:ext cx="1647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Architecture</a:t>
            </a:r>
          </a:p>
          <a:p>
            <a:r>
              <a:rPr kumimoji="1" lang="en-US" altLang="ko-Kore-KR" dirty="0"/>
              <a:t>introduction with detailed specification and diagram</a:t>
            </a:r>
            <a:endParaRPr kumimoji="1" lang="ko-Kore-KR" altLang="en-US" dirty="0"/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6455170-3EBD-6B46-8D32-260F1C672741}"/>
              </a:ext>
            </a:extLst>
          </p:cNvPr>
          <p:cNvCxnSpPr>
            <a:cxnSpLocks/>
          </p:cNvCxnSpPr>
          <p:nvPr/>
        </p:nvCxnSpPr>
        <p:spPr>
          <a:xfrm>
            <a:off x="1195880" y="3450829"/>
            <a:ext cx="9882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24D1A4B-898E-EF40-AA71-50447DD56EEF}"/>
              </a:ext>
            </a:extLst>
          </p:cNvPr>
          <p:cNvCxnSpPr/>
          <p:nvPr/>
        </p:nvCxnSpPr>
        <p:spPr>
          <a:xfrm>
            <a:off x="6096000" y="858129"/>
            <a:ext cx="0" cy="5387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593178B-83AD-444B-A0DC-70F629F3F7E0}"/>
              </a:ext>
            </a:extLst>
          </p:cNvPr>
          <p:cNvSpPr txBox="1"/>
          <p:nvPr/>
        </p:nvSpPr>
        <p:spPr>
          <a:xfrm>
            <a:off x="9824152" y="2206226"/>
            <a:ext cx="230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Software</a:t>
            </a:r>
          </a:p>
          <a:p>
            <a:r>
              <a:rPr kumimoji="1" lang="en-US" altLang="ko-Kore-KR" dirty="0"/>
              <a:t>specification with </a:t>
            </a:r>
          </a:p>
          <a:p>
            <a:r>
              <a:rPr kumimoji="1" lang="en-US" altLang="ko-Kore-KR" dirty="0"/>
              <a:t>API, Screenshots</a:t>
            </a:r>
          </a:p>
          <a:p>
            <a:r>
              <a:rPr kumimoji="1" lang="en-US" altLang="ko-Kore-KR" dirty="0"/>
              <a:t>and example code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75480C-578E-6748-B8B3-1AD716D82009}"/>
              </a:ext>
            </a:extLst>
          </p:cNvPr>
          <p:cNvSpPr txBox="1"/>
          <p:nvPr/>
        </p:nvSpPr>
        <p:spPr>
          <a:xfrm>
            <a:off x="9715880" y="5407977"/>
            <a:ext cx="2326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IoT</a:t>
            </a:r>
          </a:p>
          <a:p>
            <a:r>
              <a:rPr kumimoji="1" lang="en-US" altLang="ko-Kore-KR" dirty="0"/>
              <a:t>specification with </a:t>
            </a:r>
          </a:p>
          <a:p>
            <a:r>
              <a:rPr kumimoji="1" lang="en-US" altLang="ko-Kore-KR" dirty="0"/>
              <a:t>Flowcharts, </a:t>
            </a:r>
            <a:br>
              <a:rPr kumimoji="1" lang="en-US" altLang="ko-Kore-KR" dirty="0"/>
            </a:br>
            <a:r>
              <a:rPr kumimoji="1" lang="en-US" altLang="ko-Kore-KR" dirty="0"/>
              <a:t>blueprints and code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AFF1D9-6837-884D-A82C-3B5F7691A8AD}"/>
              </a:ext>
            </a:extLst>
          </p:cNvPr>
          <p:cNvSpPr txBox="1"/>
          <p:nvPr/>
        </p:nvSpPr>
        <p:spPr>
          <a:xfrm>
            <a:off x="1195880" y="422462"/>
            <a:ext cx="731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Improvement </a:t>
            </a:r>
            <a:r>
              <a:rPr lang="en-US" altLang="ko-KR" sz="32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work_</a:t>
            </a:r>
            <a:r>
              <a:rPr lang="en-US" altLang="ko-KR" sz="20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Documentation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552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E90960-B2C4-45E7-8F84-4A28A7A98674}"/>
              </a:ext>
            </a:extLst>
          </p:cNvPr>
          <p:cNvGrpSpPr/>
          <p:nvPr/>
        </p:nvGrpSpPr>
        <p:grpSpPr>
          <a:xfrm>
            <a:off x="34213" y="40640"/>
            <a:ext cx="12120465" cy="6783355"/>
            <a:chOff x="34211" y="37322"/>
            <a:chExt cx="12120465" cy="67833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3DADB2-FCB4-41B3-8B78-3FAC06F33D9D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CB96480-9DDD-4DA6-9B45-254A26E0FEFD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BA303F-B155-4A00-AF68-B0CCFE5CBD60}"/>
              </a:ext>
            </a:extLst>
          </p:cNvPr>
          <p:cNvSpPr/>
          <p:nvPr/>
        </p:nvSpPr>
        <p:spPr>
          <a:xfrm>
            <a:off x="408480" y="400373"/>
            <a:ext cx="651240" cy="651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9</a:t>
            </a:r>
            <a:endParaRPr lang="ko-KR" altLang="en-US" sz="36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28FF963-E6BE-D74F-B989-9DC1E4DA38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665" y="3842507"/>
            <a:ext cx="3852790" cy="2361171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3FE06992-C8AF-B246-95E4-4A44CA3A3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29" y="2364028"/>
            <a:ext cx="3560534" cy="2129943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4615CB27-1E05-3A4A-941E-7BD09F9FF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837" y="1239058"/>
            <a:ext cx="3796874" cy="195985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38F2B16-C394-AC4B-AFF1-6E232EC37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485" y="4182803"/>
            <a:ext cx="3852790" cy="2345687"/>
          </a:xfrm>
          <a:prstGeom prst="rect">
            <a:avLst/>
          </a:prstGeom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7D460990-DDAB-2243-9B07-124A66A23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7665" y="856284"/>
            <a:ext cx="3852790" cy="23248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9C0FC8-9FB9-6041-8631-CF01EA39CA02}"/>
              </a:ext>
            </a:extLst>
          </p:cNvPr>
          <p:cNvSpPr txBox="1"/>
          <p:nvPr/>
        </p:nvSpPr>
        <p:spPr>
          <a:xfrm>
            <a:off x="9190847" y="3244333"/>
            <a:ext cx="81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Code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130A91-C41D-8E49-AAC5-427335197172}"/>
              </a:ext>
            </a:extLst>
          </p:cNvPr>
          <p:cNvSpPr txBox="1"/>
          <p:nvPr/>
        </p:nvSpPr>
        <p:spPr>
          <a:xfrm>
            <a:off x="7873928" y="6279018"/>
            <a:ext cx="370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Detailed</a:t>
            </a:r>
            <a:r>
              <a:rPr kumimoji="1" lang="ko-KR" altLang="en-US" dirty="0"/>
              <a:t> </a:t>
            </a:r>
            <a:r>
              <a:rPr kumimoji="1" lang="en-US" altLang="ko-KR" dirty="0"/>
              <a:t>specification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in</a:t>
            </a:r>
            <a:r>
              <a:rPr kumimoji="1" lang="ko-KR" altLang="en-US" dirty="0"/>
              <a:t> </a:t>
            </a:r>
            <a:r>
              <a:rPr kumimoji="1" lang="en-US" altLang="ko-KR" dirty="0"/>
              <a:t>readme</a:t>
            </a:r>
            <a:endParaRPr kumimoji="1" lang="ko-Kore-KR" altLang="en-US" dirty="0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D05D79D-B05F-1943-B53D-14162382A2F8}"/>
              </a:ext>
            </a:extLst>
          </p:cNvPr>
          <p:cNvCxnSpPr/>
          <p:nvPr/>
        </p:nvCxnSpPr>
        <p:spPr>
          <a:xfrm>
            <a:off x="7526215" y="725992"/>
            <a:ext cx="0" cy="5737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0935E19-753F-DF4D-B71D-51B3E2764EFF}"/>
              </a:ext>
            </a:extLst>
          </p:cNvPr>
          <p:cNvCxnSpPr>
            <a:cxnSpLocks/>
          </p:cNvCxnSpPr>
          <p:nvPr/>
        </p:nvCxnSpPr>
        <p:spPr>
          <a:xfrm flipV="1">
            <a:off x="611545" y="1384103"/>
            <a:ext cx="2902088" cy="979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A19E3DA-64D6-8B42-98F7-8B544677B35E}"/>
              </a:ext>
            </a:extLst>
          </p:cNvPr>
          <p:cNvCxnSpPr>
            <a:cxnSpLocks/>
          </p:cNvCxnSpPr>
          <p:nvPr/>
        </p:nvCxnSpPr>
        <p:spPr>
          <a:xfrm>
            <a:off x="500819" y="4643285"/>
            <a:ext cx="3019388" cy="1365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30F5FA-915E-E24E-99AA-F0176141FE78}"/>
              </a:ext>
            </a:extLst>
          </p:cNvPr>
          <p:cNvSpPr txBox="1"/>
          <p:nvPr/>
        </p:nvSpPr>
        <p:spPr>
          <a:xfrm>
            <a:off x="5371995" y="3137751"/>
            <a:ext cx="299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.</a:t>
            </a:r>
          </a:p>
          <a:p>
            <a:r>
              <a:rPr kumimoji="1" lang="en-US" altLang="ko-Kore-KR" b="1" dirty="0"/>
              <a:t>.</a:t>
            </a:r>
          </a:p>
          <a:p>
            <a:r>
              <a:rPr kumimoji="1" lang="en-US" altLang="ko-Kore-KR" b="1" dirty="0"/>
              <a:t>.</a:t>
            </a:r>
            <a:endParaRPr kumimoji="1" lang="ko-Kore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2B254B-DCE6-E64A-86D7-53C1BDBA4128}"/>
              </a:ext>
            </a:extLst>
          </p:cNvPr>
          <p:cNvSpPr txBox="1"/>
          <p:nvPr/>
        </p:nvSpPr>
        <p:spPr>
          <a:xfrm>
            <a:off x="1195880" y="422462"/>
            <a:ext cx="731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Improvement </a:t>
            </a:r>
            <a:r>
              <a:rPr lang="en-US" altLang="ko-KR" sz="32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work_</a:t>
            </a:r>
            <a:r>
              <a:rPr lang="en-US" altLang="ko-KR" sz="20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Open</a:t>
            </a:r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source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720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E90960-B2C4-45E7-8F84-4A28A7A98674}"/>
              </a:ext>
            </a:extLst>
          </p:cNvPr>
          <p:cNvGrpSpPr/>
          <p:nvPr/>
        </p:nvGrpSpPr>
        <p:grpSpPr>
          <a:xfrm>
            <a:off x="20145" y="12504"/>
            <a:ext cx="12120465" cy="6783355"/>
            <a:chOff x="34211" y="37322"/>
            <a:chExt cx="12120465" cy="67833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3DADB2-FCB4-41B3-8B78-3FAC06F33D9D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CB96480-9DDD-4DA6-9B45-254A26E0FEFD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BA303F-B155-4A00-AF68-B0CCFE5CBD60}"/>
              </a:ext>
            </a:extLst>
          </p:cNvPr>
          <p:cNvSpPr/>
          <p:nvPr/>
        </p:nvSpPr>
        <p:spPr>
          <a:xfrm>
            <a:off x="408480" y="400373"/>
            <a:ext cx="651240" cy="651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9</a:t>
            </a:r>
            <a:endParaRPr lang="ko-KR" altLang="en-US" sz="36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93CA02D-6E13-B248-A0C0-F2EAEB0CFB72}"/>
              </a:ext>
            </a:extLst>
          </p:cNvPr>
          <p:cNvCxnSpPr>
            <a:cxnSpLocks/>
          </p:cNvCxnSpPr>
          <p:nvPr/>
        </p:nvCxnSpPr>
        <p:spPr>
          <a:xfrm>
            <a:off x="6130417" y="1592261"/>
            <a:ext cx="0" cy="4377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BE5F14D-D7E7-4544-8626-C71C4577DF92}"/>
              </a:ext>
            </a:extLst>
          </p:cNvPr>
          <p:cNvSpPr txBox="1"/>
          <p:nvPr/>
        </p:nvSpPr>
        <p:spPr>
          <a:xfrm>
            <a:off x="1195880" y="422462"/>
            <a:ext cx="731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Improvement </a:t>
            </a:r>
            <a:r>
              <a:rPr lang="en-US" altLang="ko-KR" sz="32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work_</a:t>
            </a:r>
            <a:r>
              <a:rPr lang="en-US" altLang="ko-KR" sz="20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Accuracy</a:t>
            </a:r>
            <a:r>
              <a:rPr lang="en-US" altLang="ko-KR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management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600AFA-397E-48C0-BC98-8507E0B2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40" y="1592261"/>
            <a:ext cx="5110707" cy="43776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06E7DA-897A-48AE-A67E-815CFE6D8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08" y="1600270"/>
            <a:ext cx="4844009" cy="14601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665175-C0CE-4428-B54D-BEBC6F4A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696" y="3164336"/>
            <a:ext cx="5386766" cy="16054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F0402E-69F3-4384-93AE-461292A43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96" y="4873761"/>
            <a:ext cx="5608233" cy="110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E90960-B2C4-45E7-8F84-4A28A7A98674}"/>
              </a:ext>
            </a:extLst>
          </p:cNvPr>
          <p:cNvGrpSpPr/>
          <p:nvPr/>
        </p:nvGrpSpPr>
        <p:grpSpPr>
          <a:xfrm>
            <a:off x="20145" y="12504"/>
            <a:ext cx="12120465" cy="6783355"/>
            <a:chOff x="34211" y="37322"/>
            <a:chExt cx="12120465" cy="67833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3DADB2-FCB4-41B3-8B78-3FAC06F33D9D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CB96480-9DDD-4DA6-9B45-254A26E0FEFD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BA303F-B155-4A00-AF68-B0CCFE5CBD60}"/>
              </a:ext>
            </a:extLst>
          </p:cNvPr>
          <p:cNvSpPr/>
          <p:nvPr/>
        </p:nvSpPr>
        <p:spPr>
          <a:xfrm>
            <a:off x="408480" y="400373"/>
            <a:ext cx="787400" cy="651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endParaRPr lang="ko-KR" altLang="en-US" sz="32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E5F14D-D7E7-4544-8626-C71C4577DF92}"/>
              </a:ext>
            </a:extLst>
          </p:cNvPr>
          <p:cNvSpPr txBox="1"/>
          <p:nvPr/>
        </p:nvSpPr>
        <p:spPr>
          <a:xfrm>
            <a:off x="1195880" y="422462"/>
            <a:ext cx="731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a typeface="경기천년제목 Bold" panose="02020803020101020101" pitchFamily="18" charset="-127"/>
              </a:rPr>
              <a:t>Marketing</a:t>
            </a:r>
            <a:r>
              <a:rPr lang="ko-KR" altLang="en-US" sz="3200" dirty="0">
                <a:ea typeface="경기천년제목 Bold" panose="02020803020101020101" pitchFamily="18" charset="-127"/>
              </a:rPr>
              <a:t> </a:t>
            </a:r>
            <a:r>
              <a:rPr lang="en-US" altLang="ko-KR" sz="3200" dirty="0" err="1">
                <a:ea typeface="경기천년제목 Bold" panose="02020803020101020101" pitchFamily="18" charset="-127"/>
              </a:rPr>
              <a:t>plan_</a:t>
            </a:r>
            <a:r>
              <a:rPr lang="en-US" altLang="ko-KR" sz="2400" dirty="0" err="1">
                <a:ea typeface="경기천년제목 Bold" panose="02020803020101020101" pitchFamily="18" charset="-127"/>
              </a:rPr>
              <a:t>current</a:t>
            </a:r>
            <a:r>
              <a:rPr lang="en-US" altLang="ko-KR" sz="2400" dirty="0">
                <a:ea typeface="경기천년제목 Bold" panose="02020803020101020101" pitchFamily="18" charset="-127"/>
              </a:rPr>
              <a:t> market</a:t>
            </a:r>
            <a:endParaRPr lang="ko-KR" altLang="en-US" sz="3200" dirty="0">
              <a:ea typeface="경기천년제목 Bold" panose="02020803020101020101" pitchFamily="18" charset="-127"/>
            </a:endParaRPr>
          </a:p>
        </p:txBody>
      </p:sp>
      <p:pic>
        <p:nvPicPr>
          <p:cNvPr id="17" name="그림 16" descr="스크린샷, 앉아있는, 주차, 표지판이(가) 표시된 사진&#10;&#10;자동 생성된 설명">
            <a:extLst>
              <a:ext uri="{FF2B5EF4-FFF2-40B4-BE49-F238E27FC236}">
                <a16:creationId xmlns:a16="http://schemas.microsoft.com/office/drawing/2014/main" id="{ACB36093-A19B-0345-B24E-9EAADC185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14" y="1550610"/>
            <a:ext cx="5433587" cy="3573481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0E446E8C-AE13-F34E-B9CE-FE8257941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067" y="1550610"/>
            <a:ext cx="5646519" cy="35734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EDB57F-A17E-C443-A885-1D487918DAD4}"/>
              </a:ext>
            </a:extLst>
          </p:cNvPr>
          <p:cNvSpPr txBox="1"/>
          <p:nvPr/>
        </p:nvSpPr>
        <p:spPr>
          <a:xfrm>
            <a:off x="477413" y="5236509"/>
            <a:ext cx="110647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ore-KR" sz="2000" dirty="0">
                <a:ea typeface="08서울남산체 EB" panose="02020603020101020101" pitchFamily="18" charset="-127"/>
              </a:rPr>
              <a:t>G</a:t>
            </a:r>
            <a:r>
              <a:rPr lang="en" altLang="ko-Kore-KR" sz="2000" dirty="0">
                <a:ea typeface="08서울남산체 EB" panose="02020603020101020101" pitchFamily="18" charset="-127"/>
              </a:rPr>
              <a:t>lobal investment in blockchain technology in energy markets is set to </a:t>
            </a:r>
            <a:r>
              <a:rPr lang="en" altLang="ko-Kore-KR" sz="2000" b="1" dirty="0">
                <a:ea typeface="08서울남산체 EB" panose="02020603020101020101" pitchFamily="18" charset="-127"/>
              </a:rPr>
              <a:t>reach $34.7 billion by 2025. ($156.5 million in 2016)</a:t>
            </a:r>
          </a:p>
          <a:p>
            <a:pPr marL="285750" indent="-285750">
              <a:buFontTx/>
              <a:buChar char="-"/>
            </a:pPr>
            <a:r>
              <a:rPr lang="en" altLang="ko-Kore-KR" sz="2000" dirty="0">
                <a:ea typeface="08서울남산체 EB" panose="02020603020101020101" pitchFamily="18" charset="-127"/>
              </a:rPr>
              <a:t>Especially, </a:t>
            </a:r>
            <a:r>
              <a:rPr lang="en" altLang="ko-Kore-KR" sz="2000" b="1" dirty="0">
                <a:ea typeface="08서울남산체 EB" panose="02020603020101020101" pitchFamily="18" charset="-127"/>
              </a:rPr>
              <a:t>Peer to peer transactions </a:t>
            </a:r>
            <a:r>
              <a:rPr lang="en" altLang="ko-Kore-KR" sz="2000" dirty="0">
                <a:ea typeface="08서울남산체 EB" panose="02020603020101020101" pitchFamily="18" charset="-127"/>
              </a:rPr>
              <a:t>is projected to grow over USD 800 million by 2025</a:t>
            </a:r>
          </a:p>
          <a:p>
            <a:pPr marL="285750" indent="-285750">
              <a:buFontTx/>
              <a:buChar char="-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5688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3560E4-B612-491B-9128-507370AF027D}"/>
              </a:ext>
            </a:extLst>
          </p:cNvPr>
          <p:cNvGrpSpPr/>
          <p:nvPr/>
        </p:nvGrpSpPr>
        <p:grpSpPr>
          <a:xfrm>
            <a:off x="34213" y="28283"/>
            <a:ext cx="12120465" cy="6783355"/>
            <a:chOff x="34211" y="37322"/>
            <a:chExt cx="12120465" cy="678335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2817191-036E-4233-AE25-0FD1472596B8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789A56F-47A0-4606-B927-A35394F29DF3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3BC0B5-D769-4E76-B604-39530F1A432C}"/>
              </a:ext>
            </a:extLst>
          </p:cNvPr>
          <p:cNvGrpSpPr/>
          <p:nvPr/>
        </p:nvGrpSpPr>
        <p:grpSpPr>
          <a:xfrm>
            <a:off x="408480" y="399942"/>
            <a:ext cx="6992666" cy="651240"/>
            <a:chOff x="292100" y="250312"/>
            <a:chExt cx="6992666" cy="65124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AD353B0-4E2C-4586-8CE3-3CC84A481F00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1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89DF07-688F-4B5D-A8ED-792937C3464B}"/>
                </a:ext>
              </a:extLst>
            </p:cNvPr>
            <p:cNvSpPr txBox="1"/>
            <p:nvPr/>
          </p:nvSpPr>
          <p:spPr>
            <a:xfrm>
              <a:off x="1079500" y="272401"/>
              <a:ext cx="62052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Problem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33648-66A3-44B3-927F-CBE22A920BD2}"/>
              </a:ext>
            </a:extLst>
          </p:cNvPr>
          <p:cNvGrpSpPr/>
          <p:nvPr/>
        </p:nvGrpSpPr>
        <p:grpSpPr>
          <a:xfrm>
            <a:off x="478147" y="2093388"/>
            <a:ext cx="7259988" cy="1685072"/>
            <a:chOff x="1194319" y="4762229"/>
            <a:chExt cx="9800244" cy="20920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81C21E-26C0-471B-9B10-3937D6BD5F9B}"/>
                </a:ext>
              </a:extLst>
            </p:cNvPr>
            <p:cNvSpPr txBox="1"/>
            <p:nvPr/>
          </p:nvSpPr>
          <p:spPr>
            <a:xfrm>
              <a:off x="1287617" y="5054425"/>
              <a:ext cx="9683217" cy="1490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C0000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Despite the poor power generation efficiency, </a:t>
              </a:r>
            </a:p>
            <a:p>
              <a:pPr algn="ctr"/>
              <a:r>
                <a:rPr lang="en-US" altLang="ko-KR" sz="2400" dirty="0">
                  <a:solidFill>
                    <a:srgbClr val="C0000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it still occupies the majority because it is cheap and easy to manage.</a:t>
              </a:r>
              <a:endPara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0" name="양쪽 대괄호 9">
              <a:extLst>
                <a:ext uri="{FF2B5EF4-FFF2-40B4-BE49-F238E27FC236}">
                  <a16:creationId xmlns:a16="http://schemas.microsoft.com/office/drawing/2014/main" id="{23DFB923-CEEC-42AF-BEB0-04B8A6700200}"/>
                </a:ext>
              </a:extLst>
            </p:cNvPr>
            <p:cNvSpPr/>
            <p:nvPr/>
          </p:nvSpPr>
          <p:spPr>
            <a:xfrm>
              <a:off x="1194319" y="4762229"/>
              <a:ext cx="9800244" cy="2092021"/>
            </a:xfrm>
            <a:prstGeom prst="bracketPair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B4AF388-56C5-4121-92BF-685B85B62DD7}"/>
              </a:ext>
            </a:extLst>
          </p:cNvPr>
          <p:cNvSpPr txBox="1"/>
          <p:nvPr/>
        </p:nvSpPr>
        <p:spPr>
          <a:xfrm>
            <a:off x="347689" y="1593792"/>
            <a:ext cx="7543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Low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efficiency of power generation 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DCBEB5-30B4-4D29-9B2B-FA00FD5A8EA9}"/>
              </a:ext>
            </a:extLst>
          </p:cNvPr>
          <p:cNvGrpSpPr/>
          <p:nvPr/>
        </p:nvGrpSpPr>
        <p:grpSpPr>
          <a:xfrm>
            <a:off x="7973582" y="1750391"/>
            <a:ext cx="3788583" cy="1979840"/>
            <a:chOff x="8010491" y="1944394"/>
            <a:chExt cx="3788583" cy="1979840"/>
          </a:xfrm>
        </p:grpSpPr>
        <p:pic>
          <p:nvPicPr>
            <p:cNvPr id="1028" name="Picture 4" descr="íìê´ í¨ë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1B90A97C-9690-4F5C-959A-A9CE0B946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0491" y="1944394"/>
              <a:ext cx="3788583" cy="197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BEC1B7-DC81-4395-B97C-DDE7ACCD2980}"/>
                </a:ext>
              </a:extLst>
            </p:cNvPr>
            <p:cNvSpPr/>
            <p:nvPr/>
          </p:nvSpPr>
          <p:spPr>
            <a:xfrm>
              <a:off x="8025010" y="1944668"/>
              <a:ext cx="3759544" cy="1979292"/>
            </a:xfrm>
            <a:prstGeom prst="rect">
              <a:avLst/>
            </a:prstGeom>
            <a:solidFill>
              <a:schemeClr val="tx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A21A41E9-076D-4FE1-B3F2-35BABDE35AFD}"/>
                </a:ext>
              </a:extLst>
            </p:cNvPr>
            <p:cNvSpPr/>
            <p:nvPr/>
          </p:nvSpPr>
          <p:spPr>
            <a:xfrm>
              <a:off x="8064362" y="2184399"/>
              <a:ext cx="846666" cy="1244600"/>
            </a:xfrm>
            <a:prstGeom prst="triangle">
              <a:avLst>
                <a:gd name="adj" fmla="val 32000"/>
              </a:avLst>
            </a:prstGeom>
            <a:solidFill>
              <a:srgbClr val="FFFF0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65B6A2-21FE-48B1-98BE-C9A6929DC6D7}"/>
              </a:ext>
            </a:extLst>
          </p:cNvPr>
          <p:cNvGrpSpPr/>
          <p:nvPr/>
        </p:nvGrpSpPr>
        <p:grpSpPr>
          <a:xfrm>
            <a:off x="815453" y="4128432"/>
            <a:ext cx="3886853" cy="2408009"/>
            <a:chOff x="7485234" y="1205544"/>
            <a:chExt cx="4478026" cy="2867780"/>
          </a:xfrm>
        </p:grpSpPr>
        <p:pic>
          <p:nvPicPr>
            <p:cNvPr id="23" name="그래픽 22" descr="건물">
              <a:extLst>
                <a:ext uri="{FF2B5EF4-FFF2-40B4-BE49-F238E27FC236}">
                  <a16:creationId xmlns:a16="http://schemas.microsoft.com/office/drawing/2014/main" id="{03D2A27B-2F8E-4B36-8352-C2F2BD4D0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85234" y="2470960"/>
              <a:ext cx="1017327" cy="1017327"/>
            </a:xfrm>
            <a:prstGeom prst="rect">
              <a:avLst/>
            </a:prstGeom>
          </p:spPr>
        </p:pic>
        <p:pic>
          <p:nvPicPr>
            <p:cNvPr id="24" name="그래픽 23" descr="건물">
              <a:extLst>
                <a:ext uri="{FF2B5EF4-FFF2-40B4-BE49-F238E27FC236}">
                  <a16:creationId xmlns:a16="http://schemas.microsoft.com/office/drawing/2014/main" id="{C471D25A-C546-42EA-AFC3-1790D713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87619" y="2493778"/>
              <a:ext cx="849565" cy="849565"/>
            </a:xfrm>
            <a:prstGeom prst="rect">
              <a:avLst/>
            </a:prstGeom>
          </p:spPr>
        </p:pic>
        <p:pic>
          <p:nvPicPr>
            <p:cNvPr id="25" name="그래픽 24" descr="건물">
              <a:extLst>
                <a:ext uri="{FF2B5EF4-FFF2-40B4-BE49-F238E27FC236}">
                  <a16:creationId xmlns:a16="http://schemas.microsoft.com/office/drawing/2014/main" id="{8142A096-9DDA-4117-B2D5-948077FC0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94233" y="2493777"/>
              <a:ext cx="849565" cy="84956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EBD1D0D-6DA2-423F-A1A7-55275CE80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9239" y="2823969"/>
              <a:ext cx="1017328" cy="965008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8048A6B-951E-45A1-8F5A-BEBC28F2C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3863" y="2918559"/>
              <a:ext cx="752185" cy="3222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래픽 27" descr="채우기 없는 웃는 얼굴">
              <a:extLst>
                <a:ext uri="{FF2B5EF4-FFF2-40B4-BE49-F238E27FC236}">
                  <a16:creationId xmlns:a16="http://schemas.microsoft.com/office/drawing/2014/main" id="{213DB590-7038-48E8-8B33-A8C514C6B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93298" y="3328677"/>
              <a:ext cx="744647" cy="744647"/>
            </a:xfrm>
            <a:prstGeom prst="rect">
              <a:avLst/>
            </a:prstGeom>
          </p:spPr>
        </p:pic>
        <p:pic>
          <p:nvPicPr>
            <p:cNvPr id="29" name="그래픽 28" descr="채우기 없는 우는 얼굴">
              <a:extLst>
                <a:ext uri="{FF2B5EF4-FFF2-40B4-BE49-F238E27FC236}">
                  <a16:creationId xmlns:a16="http://schemas.microsoft.com/office/drawing/2014/main" id="{E69A6184-09E1-473D-B2AC-2FB93D08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91758" y="3306473"/>
              <a:ext cx="744647" cy="744647"/>
            </a:xfrm>
            <a:prstGeom prst="rect">
              <a:avLst/>
            </a:prstGeom>
          </p:spPr>
        </p:pic>
        <p:pic>
          <p:nvPicPr>
            <p:cNvPr id="30" name="Picture 2" descr="ì§í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6F8A25A8-06F5-4024-BB97-AB1579A3C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4110" y="2022080"/>
              <a:ext cx="883835" cy="409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ì§í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ABCBED45-53C6-4796-9209-DDA4F3FC3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4742" y="2072803"/>
              <a:ext cx="883835" cy="409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ì§í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E0198DA2-0A0E-42E7-A0ED-8B526650F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6059" y="1995148"/>
              <a:ext cx="883835" cy="409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ì§í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84C2D2B2-B8D2-4C09-A120-28998A86A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645" y="1635889"/>
              <a:ext cx="883835" cy="409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ì§í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05B6F947-F4B9-482B-ACFF-3FDA66AAE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1696" y="1205544"/>
              <a:ext cx="883835" cy="409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ì§í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F2121E24-BA81-4457-A9C1-67930E392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9425" y="1677447"/>
              <a:ext cx="883835" cy="409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ì§í ì¼ë¬ì¤í¸ì ëí ì´ë¯¸ì§ ê²ìê²°ê³¼">
              <a:extLst>
                <a:ext uri="{FF2B5EF4-FFF2-40B4-BE49-F238E27FC236}">
                  <a16:creationId xmlns:a16="http://schemas.microsoft.com/office/drawing/2014/main" id="{1063E049-52A8-49F6-A373-41E2C678A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1696" y="1662821"/>
              <a:ext cx="883835" cy="409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3E3269C-430A-463A-8F4A-C7A815A6DD90}"/>
                </a:ext>
              </a:extLst>
            </p:cNvPr>
            <p:cNvCxnSpPr>
              <a:cxnSpLocks/>
            </p:cNvCxnSpPr>
            <p:nvPr/>
          </p:nvCxnSpPr>
          <p:spPr>
            <a:xfrm>
              <a:off x="8310446" y="2979623"/>
              <a:ext cx="784196" cy="22442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2" descr="íì ì ëí ì´ë¯¸ì§ ê²ìê²°ê³¼">
              <a:extLst>
                <a:ext uri="{FF2B5EF4-FFF2-40B4-BE49-F238E27FC236}">
                  <a16:creationId xmlns:a16="http://schemas.microsoft.com/office/drawing/2014/main" id="{3883D3F0-DCC6-48CF-8236-65C05C8A1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492" y="1980101"/>
              <a:ext cx="1321545" cy="849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3FFEB0D-8199-43AC-9FED-2D66B3901E54}"/>
              </a:ext>
            </a:extLst>
          </p:cNvPr>
          <p:cNvGrpSpPr/>
          <p:nvPr/>
        </p:nvGrpSpPr>
        <p:grpSpPr>
          <a:xfrm>
            <a:off x="4730091" y="4655821"/>
            <a:ext cx="7200758" cy="1685072"/>
            <a:chOff x="951615" y="4762229"/>
            <a:chExt cx="10279305" cy="209202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56B8C29-74F1-47C9-A60F-DD48F6DFFABF}"/>
                </a:ext>
              </a:extLst>
            </p:cNvPr>
            <p:cNvSpPr txBox="1"/>
            <p:nvPr/>
          </p:nvSpPr>
          <p:spPr>
            <a:xfrm>
              <a:off x="951615" y="4868346"/>
              <a:ext cx="10279305" cy="1948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C0000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Due to the centralization of energy management, there are problems of unfair distribution and the creation of complex contracts.</a:t>
              </a:r>
              <a:endParaRPr lang="ko-KR" altLang="en-US" sz="24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1" name="양쪽 대괄호 40">
              <a:extLst>
                <a:ext uri="{FF2B5EF4-FFF2-40B4-BE49-F238E27FC236}">
                  <a16:creationId xmlns:a16="http://schemas.microsoft.com/office/drawing/2014/main" id="{1AB5AFFC-D13A-4461-9BDE-6793F22E13A1}"/>
                </a:ext>
              </a:extLst>
            </p:cNvPr>
            <p:cNvSpPr/>
            <p:nvPr/>
          </p:nvSpPr>
          <p:spPr>
            <a:xfrm>
              <a:off x="1194319" y="4762229"/>
              <a:ext cx="9800244" cy="2092021"/>
            </a:xfrm>
            <a:prstGeom prst="bracketPair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77B0059-BA2F-4E78-A444-3D700837AB3C}"/>
              </a:ext>
            </a:extLst>
          </p:cNvPr>
          <p:cNvSpPr txBox="1"/>
          <p:nvPr/>
        </p:nvSpPr>
        <p:spPr>
          <a:xfrm>
            <a:off x="4769651" y="4156225"/>
            <a:ext cx="713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Centralization of energy management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23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E90960-B2C4-45E7-8F84-4A28A7A98674}"/>
              </a:ext>
            </a:extLst>
          </p:cNvPr>
          <p:cNvGrpSpPr/>
          <p:nvPr/>
        </p:nvGrpSpPr>
        <p:grpSpPr>
          <a:xfrm>
            <a:off x="20145" y="12504"/>
            <a:ext cx="12120465" cy="6783355"/>
            <a:chOff x="34211" y="37322"/>
            <a:chExt cx="12120465" cy="67833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3DADB2-FCB4-41B3-8B78-3FAC06F33D9D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CB96480-9DDD-4DA6-9B45-254A26E0FEFD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BA303F-B155-4A00-AF68-B0CCFE5CBD60}"/>
              </a:ext>
            </a:extLst>
          </p:cNvPr>
          <p:cNvSpPr/>
          <p:nvPr/>
        </p:nvSpPr>
        <p:spPr>
          <a:xfrm>
            <a:off x="408480" y="400373"/>
            <a:ext cx="787400" cy="651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endParaRPr lang="ko-KR" altLang="en-US" sz="32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E5F14D-D7E7-4544-8626-C71C4577DF92}"/>
              </a:ext>
            </a:extLst>
          </p:cNvPr>
          <p:cNvSpPr txBox="1"/>
          <p:nvPr/>
        </p:nvSpPr>
        <p:spPr>
          <a:xfrm>
            <a:off x="1195880" y="422462"/>
            <a:ext cx="731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a typeface="경기천년제목 Bold" panose="02020803020101020101" pitchFamily="18" charset="-127"/>
              </a:rPr>
              <a:t>Marketing</a:t>
            </a:r>
            <a:r>
              <a:rPr lang="ko-KR" altLang="en-US" sz="3200" dirty="0">
                <a:ea typeface="경기천년제목 Bold" panose="02020803020101020101" pitchFamily="18" charset="-127"/>
              </a:rPr>
              <a:t> </a:t>
            </a:r>
            <a:r>
              <a:rPr lang="en-US" altLang="ko-KR" sz="3200" dirty="0" err="1">
                <a:ea typeface="경기천년제목 Bold" panose="02020803020101020101" pitchFamily="18" charset="-127"/>
              </a:rPr>
              <a:t>plan_</a:t>
            </a:r>
            <a:r>
              <a:rPr lang="en-US" altLang="ko-KR" sz="2400" dirty="0" err="1">
                <a:ea typeface="경기천년제목 Bold" panose="02020803020101020101" pitchFamily="18" charset="-127"/>
              </a:rPr>
              <a:t>current</a:t>
            </a:r>
            <a:r>
              <a:rPr lang="en-US" altLang="ko-KR" sz="2400" dirty="0">
                <a:ea typeface="경기천년제목 Bold" panose="02020803020101020101" pitchFamily="18" charset="-127"/>
              </a:rPr>
              <a:t> market problem</a:t>
            </a:r>
            <a:endParaRPr lang="ko-KR" altLang="en-US" sz="3200" dirty="0">
              <a:ea typeface="경기천년제목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1A009-A7DA-FD4D-BE72-122AE9051327}"/>
              </a:ext>
            </a:extLst>
          </p:cNvPr>
          <p:cNvSpPr txBox="1"/>
          <p:nvPr/>
        </p:nvSpPr>
        <p:spPr>
          <a:xfrm>
            <a:off x="6581077" y="2407940"/>
            <a:ext cx="51397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b="1" dirty="0"/>
              <a:t>There is </a:t>
            </a:r>
            <a:r>
              <a:rPr kumimoji="1" lang="en-US" altLang="ko-Kore-KR" b="1" dirty="0">
                <a:solidFill>
                  <a:srgbClr val="FF0000"/>
                </a:solidFill>
              </a:rPr>
              <a:t>no critical use case </a:t>
            </a:r>
            <a:r>
              <a:rPr kumimoji="1" lang="en-US" altLang="ko-Kore-KR" b="1" dirty="0"/>
              <a:t>to prove they can offer the scalability, speed.</a:t>
            </a:r>
          </a:p>
          <a:p>
            <a:pPr marL="285750" indent="-285750">
              <a:buFontTx/>
              <a:buChar char="-"/>
            </a:pPr>
            <a:endParaRPr kumimoji="1" lang="en-US" altLang="ko-Kore-KR" b="1" dirty="0"/>
          </a:p>
          <a:p>
            <a:pPr marL="285750" indent="-285750">
              <a:buFontTx/>
              <a:buChar char="-"/>
            </a:pPr>
            <a:r>
              <a:rPr lang="en" altLang="ko-Kore-KR" b="1" dirty="0"/>
              <a:t>Resilience to </a:t>
            </a:r>
            <a:r>
              <a:rPr kumimoji="1" lang="en" altLang="ko-Kore-KR" b="1" dirty="0">
                <a:solidFill>
                  <a:srgbClr val="FF0000"/>
                </a:solidFill>
              </a:rPr>
              <a:t>cyber attacks </a:t>
            </a:r>
            <a:r>
              <a:rPr lang="en" altLang="ko-Kore-KR" b="1" dirty="0"/>
              <a:t>is of great importance, especially for applications in critical infrastructure, such as energy systems.</a:t>
            </a:r>
          </a:p>
          <a:p>
            <a:pPr marL="285750" indent="-285750">
              <a:buFontTx/>
              <a:buChar char="-"/>
            </a:pPr>
            <a:endParaRPr kumimoji="1" lang="en-US" altLang="ko-Kore-KR" b="1" dirty="0"/>
          </a:p>
          <a:p>
            <a:pPr marL="285750" indent="-285750">
              <a:buFontTx/>
              <a:buChar char="-"/>
            </a:pPr>
            <a:r>
              <a:rPr kumimoji="1" lang="en-US" altLang="ko-Kore-KR" b="1" dirty="0"/>
              <a:t>High development </a:t>
            </a:r>
            <a:r>
              <a:rPr kumimoji="1" lang="en-US" altLang="ko-Kore-KR" b="1" dirty="0">
                <a:solidFill>
                  <a:srgbClr val="FF0000"/>
                </a:solidFill>
              </a:rPr>
              <a:t>cost</a:t>
            </a:r>
            <a:r>
              <a:rPr kumimoji="1" lang="en-US" altLang="ko-Kore-KR" b="1" dirty="0"/>
              <a:t>(related HW such as smart meters) </a:t>
            </a:r>
          </a:p>
          <a:p>
            <a:endParaRPr kumimoji="1" lang="en-US" altLang="ko-Kore-KR" b="1" dirty="0"/>
          </a:p>
          <a:p>
            <a:pPr marL="285750" indent="-285750">
              <a:buFontTx/>
              <a:buChar char="-"/>
            </a:pPr>
            <a:r>
              <a:rPr kumimoji="1" lang="en-US" altLang="ko-Kore-KR" b="1" dirty="0">
                <a:solidFill>
                  <a:srgbClr val="FF0000"/>
                </a:solidFill>
              </a:rPr>
              <a:t>Barriers</a:t>
            </a:r>
            <a:r>
              <a:rPr kumimoji="1" lang="en-US" altLang="ko-Kore-KR" b="1" dirty="0"/>
              <a:t>(regulatory and legal sphere)</a:t>
            </a:r>
            <a:endParaRPr kumimoji="1" lang="ko-Kore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BAE7F2-CCA2-894D-855F-5CA85D353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80" y="2231202"/>
            <a:ext cx="5947872" cy="2973936"/>
          </a:xfrm>
          <a:prstGeom prst="rect">
            <a:avLst/>
          </a:prstGeom>
        </p:spPr>
      </p:pic>
      <p:pic>
        <p:nvPicPr>
          <p:cNvPr id="12" name="그래픽 11" descr="돋보기 아래의 벌레">
            <a:extLst>
              <a:ext uri="{FF2B5EF4-FFF2-40B4-BE49-F238E27FC236}">
                <a16:creationId xmlns:a16="http://schemas.microsoft.com/office/drawing/2014/main" id="{C0F73E5F-0D9D-1B41-85DC-1F41AEB55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4316" y="1995237"/>
            <a:ext cx="914400" cy="914400"/>
          </a:xfrm>
          <a:prstGeom prst="rect">
            <a:avLst/>
          </a:prstGeom>
        </p:spPr>
      </p:pic>
      <p:pic>
        <p:nvPicPr>
          <p:cNvPr id="14" name="그래픽 13" descr="스톱워치">
            <a:extLst>
              <a:ext uri="{FF2B5EF4-FFF2-40B4-BE49-F238E27FC236}">
                <a16:creationId xmlns:a16="http://schemas.microsoft.com/office/drawing/2014/main" id="{E2835775-78EF-F342-8256-21BC8DB73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7543" y="1759982"/>
            <a:ext cx="914400" cy="914400"/>
          </a:xfrm>
          <a:prstGeom prst="rect">
            <a:avLst/>
          </a:prstGeom>
        </p:spPr>
      </p:pic>
      <p:pic>
        <p:nvPicPr>
          <p:cNvPr id="16" name="그래픽 15" descr="비즈니스 성장">
            <a:extLst>
              <a:ext uri="{FF2B5EF4-FFF2-40B4-BE49-F238E27FC236}">
                <a16:creationId xmlns:a16="http://schemas.microsoft.com/office/drawing/2014/main" id="{E34CFB81-72D2-A14C-AB84-6C0D20EC72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4753" y="2393763"/>
            <a:ext cx="914400" cy="914400"/>
          </a:xfrm>
          <a:prstGeom prst="rect">
            <a:avLst/>
          </a:prstGeom>
        </p:spPr>
      </p:pic>
      <p:pic>
        <p:nvPicPr>
          <p:cNvPr id="19" name="그래픽 18" descr="의사봉">
            <a:extLst>
              <a:ext uri="{FF2B5EF4-FFF2-40B4-BE49-F238E27FC236}">
                <a16:creationId xmlns:a16="http://schemas.microsoft.com/office/drawing/2014/main" id="{69140D29-44A1-D547-A759-C84D9608D6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6782" y="2435570"/>
            <a:ext cx="914400" cy="914400"/>
          </a:xfrm>
          <a:prstGeom prst="rect">
            <a:avLst/>
          </a:prstGeom>
        </p:spPr>
      </p:pic>
      <p:pic>
        <p:nvPicPr>
          <p:cNvPr id="26" name="그래픽 25" descr="동전">
            <a:extLst>
              <a:ext uri="{FF2B5EF4-FFF2-40B4-BE49-F238E27FC236}">
                <a16:creationId xmlns:a16="http://schemas.microsoft.com/office/drawing/2014/main" id="{166D0F54-C697-C24E-B1CE-0F5E2DD2A8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47789" y="19986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40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E90960-B2C4-45E7-8F84-4A28A7A98674}"/>
              </a:ext>
            </a:extLst>
          </p:cNvPr>
          <p:cNvGrpSpPr/>
          <p:nvPr/>
        </p:nvGrpSpPr>
        <p:grpSpPr>
          <a:xfrm>
            <a:off x="20145" y="12504"/>
            <a:ext cx="12120465" cy="6783355"/>
            <a:chOff x="34211" y="37322"/>
            <a:chExt cx="12120465" cy="67833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3DADB2-FCB4-41B3-8B78-3FAC06F33D9D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CB96480-9DDD-4DA6-9B45-254A26E0FEFD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BA303F-B155-4A00-AF68-B0CCFE5CBD60}"/>
              </a:ext>
            </a:extLst>
          </p:cNvPr>
          <p:cNvSpPr/>
          <p:nvPr/>
        </p:nvSpPr>
        <p:spPr>
          <a:xfrm>
            <a:off x="408480" y="400373"/>
            <a:ext cx="787400" cy="651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endParaRPr lang="ko-KR" altLang="en-US" sz="32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E5F14D-D7E7-4544-8626-C71C4577DF92}"/>
              </a:ext>
            </a:extLst>
          </p:cNvPr>
          <p:cNvSpPr txBox="1"/>
          <p:nvPr/>
        </p:nvSpPr>
        <p:spPr>
          <a:xfrm>
            <a:off x="1195880" y="422462"/>
            <a:ext cx="731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a typeface="경기천년제목 Bold" panose="02020803020101020101" pitchFamily="18" charset="-127"/>
              </a:rPr>
              <a:t>Marketing</a:t>
            </a:r>
            <a:r>
              <a:rPr lang="ko-KR" altLang="en-US" sz="3200" dirty="0">
                <a:ea typeface="경기천년제목 Bold" panose="02020803020101020101" pitchFamily="18" charset="-127"/>
              </a:rPr>
              <a:t> </a:t>
            </a:r>
            <a:r>
              <a:rPr lang="en-US" altLang="ko-KR" sz="3200" dirty="0" err="1">
                <a:ea typeface="경기천년제목 Bold" panose="02020803020101020101" pitchFamily="18" charset="-127"/>
              </a:rPr>
              <a:t>plan_</a:t>
            </a:r>
            <a:r>
              <a:rPr lang="en-US" altLang="ko-KR" sz="2400" dirty="0" err="1">
                <a:ea typeface="경기천년제목 Bold" panose="02020803020101020101" pitchFamily="18" charset="-127"/>
              </a:rPr>
              <a:t>business</a:t>
            </a:r>
            <a:r>
              <a:rPr lang="en-US" altLang="ko-KR" sz="2400" dirty="0">
                <a:ea typeface="경기천년제목 Bold" panose="02020803020101020101" pitchFamily="18" charset="-127"/>
              </a:rPr>
              <a:t> model</a:t>
            </a:r>
            <a:endParaRPr lang="ko-KR" altLang="en-US" sz="3200" dirty="0">
              <a:ea typeface="경기천년제목 Bold" panose="020208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D00E0E-CBED-274E-81C8-A84EFD85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28" y="2552031"/>
            <a:ext cx="1941450" cy="19414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A9E8708-01B7-B84C-89F1-FEC297C96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28" y="1967257"/>
            <a:ext cx="1941450" cy="5847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94596D-B17B-8E46-89F3-FBE50C29F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809" y="2099405"/>
            <a:ext cx="3014457" cy="200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0EDF15-2995-EE46-BA29-606601017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2991" y="2096226"/>
            <a:ext cx="3078724" cy="2001600"/>
          </a:xfrm>
          <a:prstGeom prst="rect">
            <a:avLst/>
          </a:prstGeom>
        </p:spPr>
      </p:pic>
      <p:grpSp>
        <p:nvGrpSpPr>
          <p:cNvPr id="22" name="그룹">
            <a:extLst>
              <a:ext uri="{FF2B5EF4-FFF2-40B4-BE49-F238E27FC236}">
                <a16:creationId xmlns:a16="http://schemas.microsoft.com/office/drawing/2014/main" id="{94E2B4B1-3744-BA4F-8069-0AEEA6AEE9F7}"/>
              </a:ext>
            </a:extLst>
          </p:cNvPr>
          <p:cNvGrpSpPr/>
          <p:nvPr/>
        </p:nvGrpSpPr>
        <p:grpSpPr>
          <a:xfrm>
            <a:off x="465773" y="1672409"/>
            <a:ext cx="3383898" cy="4473887"/>
            <a:chOff x="0" y="0"/>
            <a:chExt cx="2495332" cy="4473886"/>
          </a:xfrm>
        </p:grpSpPr>
        <p:sp>
          <p:nvSpPr>
            <p:cNvPr id="27" name="모서리가 둥근 직사각형">
              <a:extLst>
                <a:ext uri="{FF2B5EF4-FFF2-40B4-BE49-F238E27FC236}">
                  <a16:creationId xmlns:a16="http://schemas.microsoft.com/office/drawing/2014/main" id="{4BCB82C7-B5F8-1048-B9F1-9FD7FF1EF535}"/>
                </a:ext>
              </a:extLst>
            </p:cNvPr>
            <p:cNvSpPr/>
            <p:nvPr/>
          </p:nvSpPr>
          <p:spPr>
            <a:xfrm>
              <a:off x="0" y="0"/>
              <a:ext cx="2495332" cy="4473886"/>
            </a:xfrm>
            <a:prstGeom prst="roundRect">
              <a:avLst>
                <a:gd name="adj" fmla="val 15000"/>
              </a:avLst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  <p:sp>
          <p:nvSpPr>
            <p:cNvPr id="29" name="Network Overhead">
              <a:extLst>
                <a:ext uri="{FF2B5EF4-FFF2-40B4-BE49-F238E27FC236}">
                  <a16:creationId xmlns:a16="http://schemas.microsoft.com/office/drawing/2014/main" id="{4D31C74A-D368-1A4F-A650-5D57C57A4CED}"/>
                </a:ext>
              </a:extLst>
            </p:cNvPr>
            <p:cNvSpPr txBox="1"/>
            <p:nvPr/>
          </p:nvSpPr>
          <p:spPr>
            <a:xfrm>
              <a:off x="221563" y="2789665"/>
              <a:ext cx="2052205" cy="333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17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  <a:endParaRPr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908757-44E8-FA46-A8DF-0D80959225C1}"/>
              </a:ext>
            </a:extLst>
          </p:cNvPr>
          <p:cNvSpPr txBox="1"/>
          <p:nvPr/>
        </p:nvSpPr>
        <p:spPr>
          <a:xfrm>
            <a:off x="632288" y="5078255"/>
            <a:ext cx="31407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b="1" dirty="0"/>
              <a:t>Company related with generating electricity with Solar panels and other power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station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like</a:t>
            </a:r>
            <a:r>
              <a:rPr kumimoji="1" lang="ko-KR" altLang="en-US" sz="1400" b="1" dirty="0"/>
              <a:t> </a:t>
            </a:r>
            <a:r>
              <a:rPr kumimoji="1" lang="en-US" altLang="ko-KR" sz="1400" b="1" dirty="0"/>
              <a:t>KEPCO</a:t>
            </a:r>
          </a:p>
        </p:txBody>
      </p:sp>
      <p:sp>
        <p:nvSpPr>
          <p:cNvPr id="31" name="모서리가 둥근 직사각형">
            <a:extLst>
              <a:ext uri="{FF2B5EF4-FFF2-40B4-BE49-F238E27FC236}">
                <a16:creationId xmlns:a16="http://schemas.microsoft.com/office/drawing/2014/main" id="{BFFBDA20-DAF5-0A45-957C-3AA2B7D3956A}"/>
              </a:ext>
            </a:extLst>
          </p:cNvPr>
          <p:cNvSpPr/>
          <p:nvPr/>
        </p:nvSpPr>
        <p:spPr>
          <a:xfrm>
            <a:off x="4404051" y="1664331"/>
            <a:ext cx="3383897" cy="4470402"/>
          </a:xfrm>
          <a:prstGeom prst="roundRect">
            <a:avLst>
              <a:gd name="adj" fmla="val 15000"/>
            </a:avLst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" name="모서리가 둥근 직사각형">
            <a:extLst>
              <a:ext uri="{FF2B5EF4-FFF2-40B4-BE49-F238E27FC236}">
                <a16:creationId xmlns:a16="http://schemas.microsoft.com/office/drawing/2014/main" id="{1A56670C-D359-484F-8A91-A9E96F1B5AB9}"/>
              </a:ext>
            </a:extLst>
          </p:cNvPr>
          <p:cNvSpPr/>
          <p:nvPr/>
        </p:nvSpPr>
        <p:spPr>
          <a:xfrm>
            <a:off x="8410405" y="1664331"/>
            <a:ext cx="3383897" cy="4470402"/>
          </a:xfrm>
          <a:prstGeom prst="roundRect">
            <a:avLst>
              <a:gd name="adj" fmla="val 15000"/>
            </a:avLst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" name="Network Overhead">
            <a:extLst>
              <a:ext uri="{FF2B5EF4-FFF2-40B4-BE49-F238E27FC236}">
                <a16:creationId xmlns:a16="http://schemas.microsoft.com/office/drawing/2014/main" id="{058BAB25-2043-E348-A4F7-21174AC8325D}"/>
              </a:ext>
            </a:extLst>
          </p:cNvPr>
          <p:cNvSpPr txBox="1"/>
          <p:nvPr/>
        </p:nvSpPr>
        <p:spPr>
          <a:xfrm>
            <a:off x="4688887" y="4493481"/>
            <a:ext cx="2782977" cy="3330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algn="ctr" defTabSz="584200">
              <a:defRPr sz="17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Network Overhead">
            <a:extLst>
              <a:ext uri="{FF2B5EF4-FFF2-40B4-BE49-F238E27FC236}">
                <a16:creationId xmlns:a16="http://schemas.microsoft.com/office/drawing/2014/main" id="{4BE836FB-0A1E-4544-B265-D58BDC98255C}"/>
              </a:ext>
            </a:extLst>
          </p:cNvPr>
          <p:cNvSpPr txBox="1"/>
          <p:nvPr/>
        </p:nvSpPr>
        <p:spPr>
          <a:xfrm>
            <a:off x="8710864" y="4493481"/>
            <a:ext cx="2782977" cy="3330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algn="ctr" defTabSz="584200">
              <a:defRPr sz="17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EA5B30-FCB4-EF46-BB92-72BA72E5789A}"/>
              </a:ext>
            </a:extLst>
          </p:cNvPr>
          <p:cNvSpPr txBox="1"/>
          <p:nvPr/>
        </p:nvSpPr>
        <p:spPr>
          <a:xfrm>
            <a:off x="4559672" y="5097298"/>
            <a:ext cx="3140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400" b="1" dirty="0"/>
              <a:t>lives in Mountainous region or rural that is not smooth supply electricity</a:t>
            </a:r>
          </a:p>
          <a:p>
            <a:pPr marL="285750" indent="-285750">
              <a:buFontTx/>
              <a:buChar char="-"/>
            </a:pPr>
            <a:endParaRPr kumimoji="1" lang="en-US" altLang="ko-KR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B33703-E5B1-B44E-98FD-FB2780D242A1}"/>
              </a:ext>
            </a:extLst>
          </p:cNvPr>
          <p:cNvSpPr txBox="1"/>
          <p:nvPr/>
        </p:nvSpPr>
        <p:spPr>
          <a:xfrm>
            <a:off x="8937437" y="5222179"/>
            <a:ext cx="3140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600" b="1" dirty="0"/>
              <a:t>Platform or licenses</a:t>
            </a:r>
          </a:p>
          <a:p>
            <a:pPr algn="just"/>
            <a:r>
              <a:rPr kumimoji="1" lang="en-US" altLang="ko-KR" sz="1600" b="1" dirty="0"/>
              <a:t>(commercial or bundle)</a:t>
            </a:r>
            <a:endParaRPr kumimoji="1"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471867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E90960-B2C4-45E7-8F84-4A28A7A98674}"/>
              </a:ext>
            </a:extLst>
          </p:cNvPr>
          <p:cNvGrpSpPr/>
          <p:nvPr/>
        </p:nvGrpSpPr>
        <p:grpSpPr>
          <a:xfrm>
            <a:off x="20145" y="12504"/>
            <a:ext cx="12120465" cy="6783355"/>
            <a:chOff x="34211" y="37322"/>
            <a:chExt cx="12120465" cy="678335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3DADB2-FCB4-41B3-8B78-3FAC06F33D9D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CB96480-9DDD-4DA6-9B45-254A26E0FEFD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BA303F-B155-4A00-AF68-B0CCFE5CBD60}"/>
              </a:ext>
            </a:extLst>
          </p:cNvPr>
          <p:cNvSpPr/>
          <p:nvPr/>
        </p:nvSpPr>
        <p:spPr>
          <a:xfrm>
            <a:off x="408480" y="400373"/>
            <a:ext cx="787400" cy="651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endParaRPr lang="ko-KR" altLang="en-US" sz="32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E5F14D-D7E7-4544-8626-C71C4577DF92}"/>
              </a:ext>
            </a:extLst>
          </p:cNvPr>
          <p:cNvSpPr txBox="1"/>
          <p:nvPr/>
        </p:nvSpPr>
        <p:spPr>
          <a:xfrm>
            <a:off x="1195880" y="422462"/>
            <a:ext cx="7315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ea typeface="경기천년제목 Bold" panose="02020803020101020101" pitchFamily="18" charset="-127"/>
              </a:rPr>
              <a:t>Marketing</a:t>
            </a:r>
            <a:r>
              <a:rPr lang="ko-KR" altLang="en-US" sz="3200" dirty="0">
                <a:ea typeface="경기천년제목 Bold" panose="02020803020101020101" pitchFamily="18" charset="-127"/>
              </a:rPr>
              <a:t> </a:t>
            </a:r>
            <a:r>
              <a:rPr lang="en-US" altLang="ko-KR" sz="3200" dirty="0" err="1">
                <a:ea typeface="경기천년제목 Bold" panose="02020803020101020101" pitchFamily="18" charset="-127"/>
              </a:rPr>
              <a:t>plan_</a:t>
            </a:r>
            <a:r>
              <a:rPr lang="en-US" altLang="ko-KR" sz="2400" dirty="0" err="1">
                <a:ea typeface="경기천년제목 Bold" panose="02020803020101020101" pitchFamily="18" charset="-127"/>
              </a:rPr>
              <a:t>SWOT</a:t>
            </a:r>
            <a:endParaRPr lang="ko-KR" altLang="en-US" sz="3200" dirty="0">
              <a:ea typeface="경기천년제목 Bold" panose="02020803020101020101" pitchFamily="18" charset="-127"/>
            </a:endParaRPr>
          </a:p>
        </p:txBody>
      </p:sp>
      <p:pic>
        <p:nvPicPr>
          <p:cNvPr id="8" name="그림 7" descr="VRìì¥ SWOTì ëí ì´ë¯¸ì§ ê²ìê²°ê³¼">
            <a:extLst>
              <a:ext uri="{FF2B5EF4-FFF2-40B4-BE49-F238E27FC236}">
                <a16:creationId xmlns:a16="http://schemas.microsoft.com/office/drawing/2014/main" id="{D3553E60-E8C0-9242-A68A-7D2CAD14C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9117" y="3234679"/>
            <a:ext cx="953766" cy="979200"/>
          </a:xfrm>
          <a:custGeom>
            <a:avLst/>
            <a:gdLst>
              <a:gd name="connsiteX0" fmla="*/ 476250 w 952500"/>
              <a:gd name="connsiteY0" fmla="*/ 0 h 977900"/>
              <a:gd name="connsiteX1" fmla="*/ 952500 w 952500"/>
              <a:gd name="connsiteY1" fmla="*/ 488950 h 977900"/>
              <a:gd name="connsiteX2" fmla="*/ 476250 w 952500"/>
              <a:gd name="connsiteY2" fmla="*/ 977900 h 977900"/>
              <a:gd name="connsiteX3" fmla="*/ 0 w 952500"/>
              <a:gd name="connsiteY3" fmla="*/ 488950 h 977900"/>
              <a:gd name="connsiteX4" fmla="*/ 476250 w 952500"/>
              <a:gd name="connsiteY4" fmla="*/ 0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77900">
                <a:moveTo>
                  <a:pt x="476250" y="0"/>
                </a:moveTo>
                <a:cubicBezTo>
                  <a:pt x="739276" y="0"/>
                  <a:pt x="952500" y="218910"/>
                  <a:pt x="952500" y="488950"/>
                </a:cubicBezTo>
                <a:cubicBezTo>
                  <a:pt x="952500" y="758990"/>
                  <a:pt x="739276" y="977900"/>
                  <a:pt x="476250" y="977900"/>
                </a:cubicBezTo>
                <a:cubicBezTo>
                  <a:pt x="213224" y="977900"/>
                  <a:pt x="0" y="758990"/>
                  <a:pt x="0" y="488950"/>
                </a:cubicBezTo>
                <a:cubicBezTo>
                  <a:pt x="0" y="218910"/>
                  <a:pt x="213224" y="0"/>
                  <a:pt x="47625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Rìì¥ SWOTì ëí ì´ë¯¸ì§ ê²ìê²°ê³¼">
            <a:extLst>
              <a:ext uri="{FF2B5EF4-FFF2-40B4-BE49-F238E27FC236}">
                <a16:creationId xmlns:a16="http://schemas.microsoft.com/office/drawing/2014/main" id="{F20F9E28-AEE3-3042-8A56-8C55E9EBC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40623" y="1281125"/>
            <a:ext cx="4897286" cy="3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E8E3ACD4-335F-2C4E-A1B2-86C733E2679E}"/>
              </a:ext>
            </a:extLst>
          </p:cNvPr>
          <p:cNvCxnSpPr/>
          <p:nvPr/>
        </p:nvCxnSpPr>
        <p:spPr>
          <a:xfrm>
            <a:off x="6096000" y="1673525"/>
            <a:ext cx="0" cy="4252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9F3B7D5-4D3F-DD42-9D31-13EC076A909E}"/>
              </a:ext>
            </a:extLst>
          </p:cNvPr>
          <p:cNvCxnSpPr/>
          <p:nvPr/>
        </p:nvCxnSpPr>
        <p:spPr>
          <a:xfrm>
            <a:off x="2136475" y="3724279"/>
            <a:ext cx="7919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BD0F77-2149-CC4E-A891-E6DEDE898546}"/>
              </a:ext>
            </a:extLst>
          </p:cNvPr>
          <p:cNvSpPr txBox="1"/>
          <p:nvPr/>
        </p:nvSpPr>
        <p:spPr>
          <a:xfrm>
            <a:off x="1463863" y="2080517"/>
            <a:ext cx="3959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Easy to </a:t>
            </a:r>
            <a:r>
              <a:rPr kumimoji="1" lang="en-US" altLang="ko-Kore-KR" b="1" dirty="0">
                <a:solidFill>
                  <a:srgbClr val="FF0000"/>
                </a:solidFill>
              </a:rPr>
              <a:t>make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Easy to </a:t>
            </a:r>
            <a:r>
              <a:rPr kumimoji="1" lang="en-US" altLang="ko-Kore-KR" b="1" dirty="0">
                <a:solidFill>
                  <a:srgbClr val="FF0000"/>
                </a:solidFill>
              </a:rPr>
              <a:t>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FF0000"/>
                </a:solidFill>
              </a:rPr>
              <a:t>Low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Can notice </a:t>
            </a:r>
            <a:r>
              <a:rPr kumimoji="1" lang="en-US" altLang="ko-Kore-KR" b="1" dirty="0">
                <a:solidFill>
                  <a:srgbClr val="FF0000"/>
                </a:solidFill>
              </a:rPr>
              <a:t>immediate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7DDE1-7908-8049-89C1-BFC35D70A322}"/>
              </a:ext>
            </a:extLst>
          </p:cNvPr>
          <p:cNvSpPr txBox="1"/>
          <p:nvPr/>
        </p:nvSpPr>
        <p:spPr>
          <a:xfrm>
            <a:off x="1445754" y="4128881"/>
            <a:ext cx="43949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Potential </a:t>
            </a:r>
            <a:r>
              <a:rPr kumimoji="1" lang="en-US" altLang="ko-Kore-KR" b="1" dirty="0">
                <a:solidFill>
                  <a:srgbClr val="FF0000"/>
                </a:solidFill>
              </a:rPr>
              <a:t>market growth</a:t>
            </a:r>
          </a:p>
          <a:p>
            <a:r>
              <a:rPr kumimoji="1" lang="ko-KR" altLang="en-US" b="1" dirty="0"/>
              <a:t>   </a:t>
            </a:r>
            <a:r>
              <a:rPr kumimoji="1" lang="en-US" altLang="ko-Kore-KR" b="1" dirty="0"/>
              <a:t> (IoT, Blockchain, learning)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rgbClr val="FF0000"/>
                </a:solidFill>
              </a:rPr>
              <a:t>Various materials can apply </a:t>
            </a:r>
            <a:r>
              <a:rPr kumimoji="1" lang="en-US" altLang="ko-Kore-KR" b="1" dirty="0"/>
              <a:t>our system(not only solar energy, but also other materials)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endParaRPr kumimoji="1" lang="en-US" altLang="ko-Kore-KR" b="1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1680B-89D4-4F44-9771-CEA91B8DB430}"/>
              </a:ext>
            </a:extLst>
          </p:cNvPr>
          <p:cNvSpPr txBox="1"/>
          <p:nvPr/>
        </p:nvSpPr>
        <p:spPr>
          <a:xfrm>
            <a:off x="6817886" y="1997839"/>
            <a:ext cx="3482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rgbClr val="FF0000"/>
                </a:solidFill>
              </a:rPr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rgbClr val="FF0000"/>
                </a:solidFill>
              </a:rPr>
              <a:t>Need to understand </a:t>
            </a:r>
            <a:r>
              <a:rPr kumimoji="1" lang="en-US" altLang="ko-Kore-KR" b="1" dirty="0"/>
              <a:t>basic concept of Blockchain,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/>
              <a:t>Some Loss of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b="1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EFC1E0-CBCF-F945-9DE5-B2E4336E97BD}"/>
              </a:ext>
            </a:extLst>
          </p:cNvPr>
          <p:cNvSpPr txBox="1"/>
          <p:nvPr/>
        </p:nvSpPr>
        <p:spPr>
          <a:xfrm>
            <a:off x="6817886" y="4272677"/>
            <a:ext cx="34826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rgbClr val="FF0000"/>
                </a:solidFill>
              </a:rPr>
              <a:t>Regulatio</a:t>
            </a:r>
            <a:r>
              <a:rPr kumimoji="1" lang="en-US" altLang="ko-KR" b="1" dirty="0">
                <a:solidFill>
                  <a:srgbClr val="FF0000"/>
                </a:solidFill>
              </a:rPr>
              <a:t>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FF0000"/>
                </a:solidFill>
              </a:rPr>
              <a:t>Impractical</a:t>
            </a:r>
            <a:r>
              <a:rPr kumimoji="1" lang="en-US" altLang="ko-KR" b="1" dirty="0"/>
              <a:t>(not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yet)</a:t>
            </a:r>
          </a:p>
          <a:p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00028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0A0E8-3AB0-488F-B476-9BB529ABD403}"/>
              </a:ext>
            </a:extLst>
          </p:cNvPr>
          <p:cNvGrpSpPr/>
          <p:nvPr/>
        </p:nvGrpSpPr>
        <p:grpSpPr>
          <a:xfrm>
            <a:off x="34213" y="22809"/>
            <a:ext cx="12120465" cy="6783355"/>
            <a:chOff x="34211" y="37322"/>
            <a:chExt cx="12120465" cy="67833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2AF42-2437-42BB-A332-DE48BD410279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9B634-2ED3-4258-960F-1BEE30A4ADDE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F36660-E63A-4A7A-AD0B-98DCCA07DFC2}"/>
              </a:ext>
            </a:extLst>
          </p:cNvPr>
          <p:cNvGrpSpPr/>
          <p:nvPr/>
        </p:nvGrpSpPr>
        <p:grpSpPr>
          <a:xfrm>
            <a:off x="2561535" y="2794145"/>
            <a:ext cx="7065819" cy="991908"/>
            <a:chOff x="2781452" y="2967335"/>
            <a:chExt cx="7065818" cy="9919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C99EB9-AD88-47C1-AB51-9A18F8E6872B}"/>
                </a:ext>
              </a:extLst>
            </p:cNvPr>
            <p:cNvSpPr txBox="1"/>
            <p:nvPr/>
          </p:nvSpPr>
          <p:spPr>
            <a:xfrm>
              <a:off x="2781452" y="2967335"/>
              <a:ext cx="70658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Q</a:t>
              </a:r>
              <a:r>
                <a:rPr lang="ko-KR" altLang="en-US" sz="5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</a:t>
              </a:r>
              <a:r>
                <a:rPr lang="en-US" altLang="ko-KR" sz="5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&amp;</a:t>
              </a:r>
              <a:r>
                <a:rPr lang="ko-KR" altLang="en-US" sz="5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</a:t>
              </a:r>
              <a:r>
                <a:rPr lang="en-US" altLang="ko-KR" sz="5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A</a:t>
              </a:r>
              <a:endParaRPr lang="ko-KR" altLang="en-US" sz="5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0B4F5E-F61A-4873-A181-FCBC3FCD1A93}"/>
                </a:ext>
              </a:extLst>
            </p:cNvPr>
            <p:cNvSpPr/>
            <p:nvPr/>
          </p:nvSpPr>
          <p:spPr>
            <a:xfrm>
              <a:off x="4757566" y="3913524"/>
              <a:ext cx="3113589" cy="4571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0554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90A0E8-3AB0-488F-B476-9BB529ABD403}"/>
              </a:ext>
            </a:extLst>
          </p:cNvPr>
          <p:cNvGrpSpPr/>
          <p:nvPr/>
        </p:nvGrpSpPr>
        <p:grpSpPr>
          <a:xfrm>
            <a:off x="34213" y="22809"/>
            <a:ext cx="12120465" cy="6783355"/>
            <a:chOff x="34211" y="37322"/>
            <a:chExt cx="12120465" cy="678335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2AF42-2437-42BB-A332-DE48BD410279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9B634-2ED3-4258-960F-1BEE30A4ADDE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6769C6-5CEF-EC46-8FC4-495079CE27F9}"/>
              </a:ext>
            </a:extLst>
          </p:cNvPr>
          <p:cNvSpPr txBox="1"/>
          <p:nvPr/>
        </p:nvSpPr>
        <p:spPr>
          <a:xfrm>
            <a:off x="489532" y="2194560"/>
            <a:ext cx="11209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GitHub: </a:t>
            </a:r>
            <a:r>
              <a:rPr lang="en" altLang="ko-Kore-KR" dirty="0">
                <a:hlinkClick r:id="rId3"/>
              </a:rPr>
              <a:t>https://github.com/Graduation-Project2/EggBlock-Solor_Energy_Generation_and_Trading_Platform</a:t>
            </a:r>
            <a:endParaRPr lang="en" altLang="ko-Kore-KR" dirty="0"/>
          </a:p>
          <a:p>
            <a:endParaRPr lang="en" altLang="ko-Kore-KR" dirty="0"/>
          </a:p>
          <a:p>
            <a:r>
              <a:rPr lang="en" altLang="ko-Kore-KR" dirty="0"/>
              <a:t>GitHub Wiki: </a:t>
            </a:r>
            <a:r>
              <a:rPr lang="en" altLang="ko-Kore-KR" dirty="0">
                <a:hlinkClick r:id="rId4"/>
              </a:rPr>
              <a:t>https://github.com/Graduation-Project2/EggBlock-Solor_Energy_Generation_and_Trading_Platform/wiki</a:t>
            </a:r>
            <a:endParaRPr lang="en" altLang="ko-Kore-KR" dirty="0"/>
          </a:p>
          <a:p>
            <a:endParaRPr lang="en" altLang="ko-Kore-KR" dirty="0"/>
          </a:p>
          <a:p>
            <a:r>
              <a:rPr lang="en" altLang="ko-KR" dirty="0" err="1"/>
              <a:t>Youtube</a:t>
            </a:r>
            <a:r>
              <a:rPr lang="en" altLang="ko-KR" dirty="0"/>
              <a:t>: </a:t>
            </a:r>
            <a:r>
              <a:rPr lang="en" altLang="ko-KR" dirty="0">
                <a:hlinkClick r:id="rId5"/>
              </a:rPr>
              <a:t>https://www.youtube.com/watch?v=4T59dHF78JA</a:t>
            </a:r>
            <a:endParaRPr lang="en" altLang="ko-KR" dirty="0"/>
          </a:p>
          <a:p>
            <a:endParaRPr lang="en-US" altLang="ko-KR" dirty="0"/>
          </a:p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1AF2F-5B3F-E74A-BF12-58AA28CE7548}"/>
              </a:ext>
            </a:extLst>
          </p:cNvPr>
          <p:cNvSpPr txBox="1"/>
          <p:nvPr/>
        </p:nvSpPr>
        <p:spPr>
          <a:xfrm>
            <a:off x="489532" y="816486"/>
            <a:ext cx="2799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3200" dirty="0">
                <a:ea typeface="경기천년제목 Bold" panose="02020803020101020101" pitchFamily="18" charset="-127"/>
              </a:rPr>
              <a:t>APPENDIX</a:t>
            </a:r>
            <a:endParaRPr lang="ko-Kore-KR" altLang="en-US" sz="3200" dirty="0"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474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4FC73DD-6BD3-4EF2-8F52-C978B31629A4}"/>
              </a:ext>
            </a:extLst>
          </p:cNvPr>
          <p:cNvGrpSpPr/>
          <p:nvPr/>
        </p:nvGrpSpPr>
        <p:grpSpPr>
          <a:xfrm>
            <a:off x="34213" y="37323"/>
            <a:ext cx="12120465" cy="6783355"/>
            <a:chOff x="34211" y="37322"/>
            <a:chExt cx="12120465" cy="678335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E57A985-3500-43A4-A833-7B4C22BBD992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AD7C61-0028-4C5D-A719-E5ECF5FBF39A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C15660-634B-4943-AC06-2FCF66846A8C}"/>
              </a:ext>
            </a:extLst>
          </p:cNvPr>
          <p:cNvGrpSpPr/>
          <p:nvPr/>
        </p:nvGrpSpPr>
        <p:grpSpPr>
          <a:xfrm>
            <a:off x="2561535" y="2782572"/>
            <a:ext cx="7065819" cy="953240"/>
            <a:chOff x="2781452" y="2967335"/>
            <a:chExt cx="7065818" cy="9532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160597-CB2F-436C-858D-1961D45119AB}"/>
                </a:ext>
              </a:extLst>
            </p:cNvPr>
            <p:cNvSpPr txBox="1"/>
            <p:nvPr/>
          </p:nvSpPr>
          <p:spPr>
            <a:xfrm>
              <a:off x="2781452" y="2967335"/>
              <a:ext cx="70658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Thank You</a:t>
              </a:r>
              <a:endParaRPr lang="ko-KR" altLang="en-US" sz="54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D5A23A1-1C22-4773-9B6C-31CAE5F6B8FB}"/>
                </a:ext>
              </a:extLst>
            </p:cNvPr>
            <p:cNvSpPr/>
            <p:nvPr/>
          </p:nvSpPr>
          <p:spPr>
            <a:xfrm flipV="1">
              <a:off x="4278960" y="3860755"/>
              <a:ext cx="4073918" cy="5982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10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B566A4-9C1D-4956-B27E-79D56BC90CB5}"/>
              </a:ext>
            </a:extLst>
          </p:cNvPr>
          <p:cNvGrpSpPr/>
          <p:nvPr/>
        </p:nvGrpSpPr>
        <p:grpSpPr>
          <a:xfrm>
            <a:off x="34213" y="28283"/>
            <a:ext cx="12120465" cy="6783355"/>
            <a:chOff x="34211" y="37322"/>
            <a:chExt cx="12120465" cy="678335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BAF6250-ABFE-45F9-A416-680E67623569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2EBC13E-0579-4374-82A3-324EFEEE9594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A3444AEE-FF16-4BFB-AC2C-FEC0D4F8BCC9}"/>
              </a:ext>
            </a:extLst>
          </p:cNvPr>
          <p:cNvSpPr/>
          <p:nvPr/>
        </p:nvSpPr>
        <p:spPr>
          <a:xfrm>
            <a:off x="5642118" y="2640103"/>
            <a:ext cx="788896" cy="788896"/>
          </a:xfrm>
          <a:prstGeom prst="mathPlus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11197-201E-49B9-93FA-57024956A50B}"/>
              </a:ext>
            </a:extLst>
          </p:cNvPr>
          <p:cNvSpPr txBox="1"/>
          <p:nvPr/>
        </p:nvSpPr>
        <p:spPr>
          <a:xfrm>
            <a:off x="697061" y="4765523"/>
            <a:ext cx="10961011" cy="148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Building an </a:t>
            </a:r>
            <a:r>
              <a:rPr lang="en-US" altLang="ko-KR" sz="3200" dirty="0">
                <a:solidFill>
                  <a:srgbClr val="C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Efficient Energy Sharing Platform</a:t>
            </a:r>
            <a:r>
              <a:rPr lang="en-US" altLang="ko-KR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Using IoT and Block Chain</a:t>
            </a:r>
            <a:endParaRPr lang="ko-KR" altLang="en-US" sz="32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1EF57EB4-5230-4FE6-BF6B-790A8D68BB85}"/>
              </a:ext>
            </a:extLst>
          </p:cNvPr>
          <p:cNvSpPr/>
          <p:nvPr/>
        </p:nvSpPr>
        <p:spPr>
          <a:xfrm>
            <a:off x="1277444" y="4762229"/>
            <a:ext cx="9800244" cy="1483483"/>
          </a:xfrm>
          <a:prstGeom prst="bracketPair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D16AACD-C553-42C2-B4D6-27C3BD40F2BE}"/>
              </a:ext>
            </a:extLst>
          </p:cNvPr>
          <p:cNvGrpSpPr/>
          <p:nvPr/>
        </p:nvGrpSpPr>
        <p:grpSpPr>
          <a:xfrm>
            <a:off x="408480" y="400372"/>
            <a:ext cx="3976161" cy="651240"/>
            <a:chOff x="292100" y="250312"/>
            <a:chExt cx="3976161" cy="65124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D341BC0-3A1C-42D4-B944-39F8D7C07BA6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2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2CE44D-DD00-47E8-9A67-A846E26A412A}"/>
                </a:ext>
              </a:extLst>
            </p:cNvPr>
            <p:cNvSpPr txBox="1"/>
            <p:nvPr/>
          </p:nvSpPr>
          <p:spPr>
            <a:xfrm>
              <a:off x="1079500" y="272401"/>
              <a:ext cx="31887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Solution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CCF3B6E-7698-491C-9D75-ADFD250549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704" y="1581988"/>
            <a:ext cx="4292112" cy="2905125"/>
          </a:xfrm>
          <a:prstGeom prst="rect">
            <a:avLst/>
          </a:prstGeom>
        </p:spPr>
      </p:pic>
      <p:pic>
        <p:nvPicPr>
          <p:cNvPr id="15" name="그림 1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36D55F0-E4DC-4492-AE4E-3FD5F8929B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6659" y="1669399"/>
            <a:ext cx="4397887" cy="27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9E57276-60B8-4FD0-B3C9-D54A9D977EF6}"/>
              </a:ext>
            </a:extLst>
          </p:cNvPr>
          <p:cNvGrpSpPr/>
          <p:nvPr/>
        </p:nvGrpSpPr>
        <p:grpSpPr>
          <a:xfrm>
            <a:off x="34213" y="28283"/>
            <a:ext cx="12120465" cy="6783355"/>
            <a:chOff x="34211" y="37322"/>
            <a:chExt cx="12120465" cy="678335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8B4425-5D77-4316-A9FB-05449E2DA55A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AF6423-3774-4324-BB39-7919C78E02A6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DFC88C5-4C0A-4E8F-93D3-5563B35A53E3}"/>
              </a:ext>
            </a:extLst>
          </p:cNvPr>
          <p:cNvGrpSpPr/>
          <p:nvPr/>
        </p:nvGrpSpPr>
        <p:grpSpPr>
          <a:xfrm>
            <a:off x="408480" y="400373"/>
            <a:ext cx="5411115" cy="651240"/>
            <a:chOff x="292100" y="250312"/>
            <a:chExt cx="5411115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332B80-15FB-4C8A-81CE-A954B4B120D9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3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CA6123-A1EA-41DF-AD78-DE2C1E510273}"/>
                </a:ext>
              </a:extLst>
            </p:cNvPr>
            <p:cNvSpPr txBox="1"/>
            <p:nvPr/>
          </p:nvSpPr>
          <p:spPr>
            <a:xfrm>
              <a:off x="1079500" y="272401"/>
              <a:ext cx="46237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Architecture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2CA035C-4F4A-41A6-95EA-B2DAF4EB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19" y="1090362"/>
            <a:ext cx="9899247" cy="556832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028558E-2702-45E6-8E0B-B35FF94CCAC0}"/>
              </a:ext>
            </a:extLst>
          </p:cNvPr>
          <p:cNvSpPr/>
          <p:nvPr/>
        </p:nvSpPr>
        <p:spPr>
          <a:xfrm>
            <a:off x="1195880" y="1241652"/>
            <a:ext cx="4509482" cy="52191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DF1035-02B0-46A2-8FA0-E0BD17FE845F}"/>
              </a:ext>
            </a:extLst>
          </p:cNvPr>
          <p:cNvSpPr/>
          <p:nvPr/>
        </p:nvSpPr>
        <p:spPr>
          <a:xfrm>
            <a:off x="6094441" y="1230232"/>
            <a:ext cx="4623715" cy="52191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8A54A-731A-45EC-AE59-0DEBB5879DCA}"/>
              </a:ext>
            </a:extLst>
          </p:cNvPr>
          <p:cNvSpPr txBox="1"/>
          <p:nvPr/>
        </p:nvSpPr>
        <p:spPr>
          <a:xfrm>
            <a:off x="1552371" y="1340396"/>
            <a:ext cx="18519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IoT</a:t>
            </a:r>
            <a:endParaRPr lang="ko-KR" altLang="en-US" sz="3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98EDE6-29FF-420D-9367-75FF3934BC39}"/>
              </a:ext>
            </a:extLst>
          </p:cNvPr>
          <p:cNvSpPr txBox="1"/>
          <p:nvPr/>
        </p:nvSpPr>
        <p:spPr>
          <a:xfrm>
            <a:off x="6157076" y="1340396"/>
            <a:ext cx="45094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Blockchain</a:t>
            </a:r>
            <a:endParaRPr lang="ko-KR" altLang="en-US" sz="3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3" name="Picture 26" descr="관련 이미지">
            <a:extLst>
              <a:ext uri="{FF2B5EF4-FFF2-40B4-BE49-F238E27FC236}">
                <a16:creationId xmlns:a16="http://schemas.microsoft.com/office/drawing/2014/main" id="{DD847FD5-F3A3-4CAA-AC64-460B9045E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4453" y="4409275"/>
            <a:ext cx="1579402" cy="157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15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CBC4069-B8B4-4AB5-A420-CAFAFC7E26AA}"/>
              </a:ext>
            </a:extLst>
          </p:cNvPr>
          <p:cNvGrpSpPr/>
          <p:nvPr/>
        </p:nvGrpSpPr>
        <p:grpSpPr>
          <a:xfrm>
            <a:off x="34213" y="28283"/>
            <a:ext cx="12120465" cy="6783355"/>
            <a:chOff x="34211" y="37322"/>
            <a:chExt cx="12120465" cy="67833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498B41-AC0C-40E2-8EB7-694CEBA53E1F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D03CF8-6BA8-477A-9A8B-35DDAAC88CB6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9C64860-C085-4832-853C-6839A02E5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24" y="842174"/>
            <a:ext cx="10144591" cy="570633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DFC88C5-4C0A-4E8F-93D3-5563B35A53E3}"/>
              </a:ext>
            </a:extLst>
          </p:cNvPr>
          <p:cNvGrpSpPr/>
          <p:nvPr/>
        </p:nvGrpSpPr>
        <p:grpSpPr>
          <a:xfrm>
            <a:off x="408480" y="400373"/>
            <a:ext cx="5687520" cy="651240"/>
            <a:chOff x="292100" y="250312"/>
            <a:chExt cx="5687520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332B80-15FB-4C8A-81CE-A954B4B120D9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3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CA6123-A1EA-41DF-AD78-DE2C1E510273}"/>
                </a:ext>
              </a:extLst>
            </p:cNvPr>
            <p:cNvSpPr txBox="1"/>
            <p:nvPr/>
          </p:nvSpPr>
          <p:spPr>
            <a:xfrm>
              <a:off x="1079500" y="272401"/>
              <a:ext cx="4900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Architecture </a:t>
              </a:r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(IoT)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12" name="Picture 26" descr="관련 이미지">
            <a:extLst>
              <a:ext uri="{FF2B5EF4-FFF2-40B4-BE49-F238E27FC236}">
                <a16:creationId xmlns:a16="http://schemas.microsoft.com/office/drawing/2014/main" id="{D2737410-08D2-4A22-8509-4F157ABF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6722" y="3695340"/>
            <a:ext cx="1529366" cy="15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DD06E75-D2D4-4D78-812D-0D45013A7EB0}"/>
              </a:ext>
            </a:extLst>
          </p:cNvPr>
          <p:cNvSpPr/>
          <p:nvPr/>
        </p:nvSpPr>
        <p:spPr>
          <a:xfrm>
            <a:off x="5782614" y="5422006"/>
            <a:ext cx="2228045" cy="82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2307F-42D9-4713-B55D-7B7BF64EAC1F}"/>
              </a:ext>
            </a:extLst>
          </p:cNvPr>
          <p:cNvSpPr/>
          <p:nvPr/>
        </p:nvSpPr>
        <p:spPr>
          <a:xfrm>
            <a:off x="8104583" y="5353549"/>
            <a:ext cx="1004604" cy="82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6AD0C3-B1CD-4363-B729-A4CC05FB3345}"/>
              </a:ext>
            </a:extLst>
          </p:cNvPr>
          <p:cNvSpPr/>
          <p:nvPr/>
        </p:nvSpPr>
        <p:spPr>
          <a:xfrm>
            <a:off x="6349220" y="5366567"/>
            <a:ext cx="1661440" cy="82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6F3799-05E4-49D9-BAA4-31D932B9CA74}"/>
              </a:ext>
            </a:extLst>
          </p:cNvPr>
          <p:cNvSpPr/>
          <p:nvPr/>
        </p:nvSpPr>
        <p:spPr>
          <a:xfrm>
            <a:off x="3554569" y="3855822"/>
            <a:ext cx="811369" cy="355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916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434464F-8331-4339-94AF-7C99A78C74AF}"/>
              </a:ext>
            </a:extLst>
          </p:cNvPr>
          <p:cNvGrpSpPr/>
          <p:nvPr/>
        </p:nvGrpSpPr>
        <p:grpSpPr>
          <a:xfrm>
            <a:off x="34213" y="28283"/>
            <a:ext cx="12120465" cy="6783355"/>
            <a:chOff x="34211" y="37322"/>
            <a:chExt cx="12120465" cy="678335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D8E4995-FD49-46F1-9348-AC717DFC015C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D44CED-D73C-4F69-B6B0-1CB7D17764F4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2EAFD3E-4B98-4C08-BA44-5B9F13ED9D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927" y="1368320"/>
            <a:ext cx="10341033" cy="502768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DFC88C5-4C0A-4E8F-93D3-5563B35A53E3}"/>
              </a:ext>
            </a:extLst>
          </p:cNvPr>
          <p:cNvGrpSpPr/>
          <p:nvPr/>
        </p:nvGrpSpPr>
        <p:grpSpPr>
          <a:xfrm>
            <a:off x="408480" y="400373"/>
            <a:ext cx="8319884" cy="651240"/>
            <a:chOff x="292100" y="250312"/>
            <a:chExt cx="8319884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332B80-15FB-4C8A-81CE-A954B4B120D9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3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CA6123-A1EA-41DF-AD78-DE2C1E510273}"/>
                </a:ext>
              </a:extLst>
            </p:cNvPr>
            <p:cNvSpPr txBox="1"/>
            <p:nvPr/>
          </p:nvSpPr>
          <p:spPr>
            <a:xfrm>
              <a:off x="1079500" y="272401"/>
              <a:ext cx="75324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Architecture </a:t>
              </a:r>
              <a:r>
                <a:rPr lang="en-US" altLang="ko-KR" sz="32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(Blockchain)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12" name="Picture 26" descr="관련 이미지">
            <a:extLst>
              <a:ext uri="{FF2B5EF4-FFF2-40B4-BE49-F238E27FC236}">
                <a16:creationId xmlns:a16="http://schemas.microsoft.com/office/drawing/2014/main" id="{613EB58D-861F-44DF-93F9-0CA5029E7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9760" y="4724997"/>
            <a:ext cx="1529366" cy="15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8957A8-CAB5-4E86-BF3A-3939E5DC0330}"/>
              </a:ext>
            </a:extLst>
          </p:cNvPr>
          <p:cNvSpPr/>
          <p:nvPr/>
        </p:nvSpPr>
        <p:spPr>
          <a:xfrm>
            <a:off x="7400603" y="4312873"/>
            <a:ext cx="3520682" cy="82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958F39-CFE1-4D2E-ACE7-054CB6BF6702}"/>
              </a:ext>
            </a:extLst>
          </p:cNvPr>
          <p:cNvSpPr/>
          <p:nvPr/>
        </p:nvSpPr>
        <p:spPr>
          <a:xfrm>
            <a:off x="8164132" y="3900749"/>
            <a:ext cx="2396544" cy="824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5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AE0BEC1-2655-4E41-AFF6-91543F837B87}"/>
              </a:ext>
            </a:extLst>
          </p:cNvPr>
          <p:cNvGrpSpPr/>
          <p:nvPr/>
        </p:nvGrpSpPr>
        <p:grpSpPr>
          <a:xfrm>
            <a:off x="34213" y="28283"/>
            <a:ext cx="12120465" cy="6783355"/>
            <a:chOff x="34211" y="37322"/>
            <a:chExt cx="12120465" cy="678335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B59E882-925B-48DE-B613-612C2E7F21A4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6D0062B-994C-438A-ACE1-81A83C5636AC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FF8C8B-657A-47F5-B573-23125D060AD0}"/>
              </a:ext>
            </a:extLst>
          </p:cNvPr>
          <p:cNvGrpSpPr/>
          <p:nvPr/>
        </p:nvGrpSpPr>
        <p:grpSpPr>
          <a:xfrm>
            <a:off x="408479" y="400372"/>
            <a:ext cx="6385861" cy="651240"/>
            <a:chOff x="292100" y="250312"/>
            <a:chExt cx="6385861" cy="6512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C4E642-6FFC-4447-97FD-851CB43E1593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EDA3A1-15CA-42C5-A024-24BFCDDA8AD6}"/>
                </a:ext>
              </a:extLst>
            </p:cNvPr>
            <p:cNvSpPr txBox="1"/>
            <p:nvPr/>
          </p:nvSpPr>
          <p:spPr>
            <a:xfrm>
              <a:off x="1079500" y="272401"/>
              <a:ext cx="5598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Implementation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D6295B-BD7D-4CA8-A967-26415BF250B2}"/>
              </a:ext>
            </a:extLst>
          </p:cNvPr>
          <p:cNvSpPr/>
          <p:nvPr/>
        </p:nvSpPr>
        <p:spPr>
          <a:xfrm>
            <a:off x="810409" y="1785768"/>
            <a:ext cx="4987963" cy="18395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DB6218-C37D-4711-BF3D-9F63BAE5E52F}"/>
              </a:ext>
            </a:extLst>
          </p:cNvPr>
          <p:cNvSpPr/>
          <p:nvPr/>
        </p:nvSpPr>
        <p:spPr>
          <a:xfrm>
            <a:off x="6393630" y="4251435"/>
            <a:ext cx="4987963" cy="18395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386CB7-B926-4A18-9126-6E1E1F2B25C7}"/>
              </a:ext>
            </a:extLst>
          </p:cNvPr>
          <p:cNvSpPr/>
          <p:nvPr/>
        </p:nvSpPr>
        <p:spPr>
          <a:xfrm>
            <a:off x="6393630" y="1785768"/>
            <a:ext cx="4987963" cy="18395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AF9D72-F96B-4B25-AF6C-6F4145F7EE00}"/>
              </a:ext>
            </a:extLst>
          </p:cNvPr>
          <p:cNvSpPr txBox="1"/>
          <p:nvPr/>
        </p:nvSpPr>
        <p:spPr>
          <a:xfrm>
            <a:off x="1507865" y="2304303"/>
            <a:ext cx="3593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IoT</a:t>
            </a:r>
            <a:endParaRPr lang="ko-KR" altLang="en-US" sz="4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8AE1D8-D2CF-4275-97E8-86973F75DEFC}"/>
              </a:ext>
            </a:extLst>
          </p:cNvPr>
          <p:cNvSpPr txBox="1"/>
          <p:nvPr/>
        </p:nvSpPr>
        <p:spPr>
          <a:xfrm>
            <a:off x="7091084" y="2304306"/>
            <a:ext cx="3593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Blockchain</a:t>
            </a:r>
            <a:endParaRPr lang="ko-KR" altLang="en-US" sz="4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95ADD2-1AF5-4217-AFE2-1FF5096CD0C9}"/>
              </a:ext>
            </a:extLst>
          </p:cNvPr>
          <p:cNvSpPr txBox="1"/>
          <p:nvPr/>
        </p:nvSpPr>
        <p:spPr>
          <a:xfrm>
            <a:off x="7091084" y="4786496"/>
            <a:ext cx="3593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Algorithm</a:t>
            </a:r>
            <a:endParaRPr lang="ko-KR" altLang="en-US" sz="4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8" name="그림 27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E57FC019-FC46-4AB0-AF22-C8F9B9112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946" y="1222029"/>
            <a:ext cx="1097531" cy="10975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8225BD-1657-4491-88AC-706F2193A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94" y="1322050"/>
            <a:ext cx="1097531" cy="1097532"/>
          </a:xfrm>
          <a:prstGeom prst="rect">
            <a:avLst/>
          </a:prstGeom>
        </p:spPr>
      </p:pic>
      <p:pic>
        <p:nvPicPr>
          <p:cNvPr id="31" name="그림 30" descr="벡터그래픽이(가) 표시된 사진&#10;&#10;자동 생성된 설명">
            <a:extLst>
              <a:ext uri="{FF2B5EF4-FFF2-40B4-BE49-F238E27FC236}">
                <a16:creationId xmlns:a16="http://schemas.microsoft.com/office/drawing/2014/main" id="{A5C7D37F-C900-4482-9394-40573E2711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138" y="5211396"/>
            <a:ext cx="1224143" cy="122414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F7B65B-3180-44DE-B058-AE9273A390A4}"/>
              </a:ext>
            </a:extLst>
          </p:cNvPr>
          <p:cNvSpPr/>
          <p:nvPr/>
        </p:nvSpPr>
        <p:spPr>
          <a:xfrm>
            <a:off x="785321" y="4291616"/>
            <a:ext cx="4987963" cy="18395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9E342-C67A-42D2-84EB-7D8BB639CC2B}"/>
              </a:ext>
            </a:extLst>
          </p:cNvPr>
          <p:cNvSpPr txBox="1"/>
          <p:nvPr/>
        </p:nvSpPr>
        <p:spPr>
          <a:xfrm>
            <a:off x="1495926" y="4826675"/>
            <a:ext cx="3593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Web &amp; App</a:t>
            </a:r>
            <a:endParaRPr lang="ko-KR" altLang="en-US" sz="4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B1FACA65-5985-4281-96C2-FA0233F12B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82" y="5213515"/>
            <a:ext cx="1224143" cy="12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2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1DB5B31B-A1BC-4727-84C8-E7C6F40D54CD}"/>
              </a:ext>
            </a:extLst>
          </p:cNvPr>
          <p:cNvGrpSpPr/>
          <p:nvPr/>
        </p:nvGrpSpPr>
        <p:grpSpPr>
          <a:xfrm>
            <a:off x="34213" y="28283"/>
            <a:ext cx="12120465" cy="6783355"/>
            <a:chOff x="34211" y="37322"/>
            <a:chExt cx="12120465" cy="6783355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734254F9-F057-4354-80A0-086E53792F05}"/>
                </a:ext>
              </a:extLst>
            </p:cNvPr>
            <p:cNvSpPr/>
            <p:nvPr/>
          </p:nvSpPr>
          <p:spPr>
            <a:xfrm>
              <a:off x="34211" y="37322"/>
              <a:ext cx="12120465" cy="678335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7A90D7F0-A264-4F14-9C30-4A0C0A5189AA}"/>
                </a:ext>
              </a:extLst>
            </p:cNvPr>
            <p:cNvSpPr/>
            <p:nvPr/>
          </p:nvSpPr>
          <p:spPr>
            <a:xfrm>
              <a:off x="191274" y="191588"/>
              <a:ext cx="11806337" cy="64748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DF1035-02B0-46A2-8FA0-E0BD17FE845F}"/>
              </a:ext>
            </a:extLst>
          </p:cNvPr>
          <p:cNvSpPr/>
          <p:nvPr/>
        </p:nvSpPr>
        <p:spPr>
          <a:xfrm>
            <a:off x="6094441" y="1230232"/>
            <a:ext cx="4623715" cy="521913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98EDE6-29FF-420D-9367-75FF3934BC39}"/>
              </a:ext>
            </a:extLst>
          </p:cNvPr>
          <p:cNvSpPr txBox="1"/>
          <p:nvPr/>
        </p:nvSpPr>
        <p:spPr>
          <a:xfrm>
            <a:off x="6157076" y="1340396"/>
            <a:ext cx="45094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Blockchain</a:t>
            </a:r>
            <a:endParaRPr lang="ko-KR" altLang="en-US" sz="3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2D88C064-DD45-4A25-A8B1-63ED58EEB990}"/>
              </a:ext>
            </a:extLst>
          </p:cNvPr>
          <p:cNvGrpSpPr/>
          <p:nvPr/>
        </p:nvGrpSpPr>
        <p:grpSpPr>
          <a:xfrm>
            <a:off x="1195880" y="1241652"/>
            <a:ext cx="4886901" cy="5219136"/>
            <a:chOff x="1195880" y="1241652"/>
            <a:chExt cx="4886901" cy="52191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028558E-2702-45E6-8E0B-B35FF94CCAC0}"/>
                </a:ext>
              </a:extLst>
            </p:cNvPr>
            <p:cNvSpPr/>
            <p:nvPr/>
          </p:nvSpPr>
          <p:spPr>
            <a:xfrm>
              <a:off x="1195880" y="1241652"/>
              <a:ext cx="4509482" cy="5219136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88A54A-731A-45EC-AE59-0DEBB5879DCA}"/>
                </a:ext>
              </a:extLst>
            </p:cNvPr>
            <p:cNvSpPr txBox="1"/>
            <p:nvPr/>
          </p:nvSpPr>
          <p:spPr>
            <a:xfrm>
              <a:off x="2519025" y="1340209"/>
              <a:ext cx="185195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IoT</a:t>
              </a:r>
              <a:endParaRPr lang="ko-KR" altLang="en-US" sz="36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pic>
          <p:nvPicPr>
            <p:cNvPr id="1030" name="Picture 6" descr="사이킷런에 대한 이미지 검색결과">
              <a:extLst>
                <a:ext uri="{FF2B5EF4-FFF2-40B4-BE49-F238E27FC236}">
                  <a16:creationId xmlns:a16="http://schemas.microsoft.com/office/drawing/2014/main" id="{72072839-2206-4097-BF35-F08559AC4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462" y="3398975"/>
              <a:ext cx="1080419" cy="58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985C60D-3FCC-443E-8FE8-9D8FBBC91417}"/>
                </a:ext>
              </a:extLst>
            </p:cNvPr>
            <p:cNvGrpSpPr/>
            <p:nvPr/>
          </p:nvGrpSpPr>
          <p:grpSpPr>
            <a:xfrm>
              <a:off x="3768992" y="3239671"/>
              <a:ext cx="1302494" cy="1069340"/>
              <a:chOff x="3350927" y="3152194"/>
              <a:chExt cx="1568732" cy="1281212"/>
            </a:xfrm>
          </p:grpSpPr>
          <p:pic>
            <p:nvPicPr>
              <p:cNvPr id="19" name="Picture 2" descr="라즈베리 파이 로고에 대한 이미지 검색결과">
                <a:extLst>
                  <a:ext uri="{FF2B5EF4-FFF2-40B4-BE49-F238E27FC236}">
                    <a16:creationId xmlns:a16="http://schemas.microsoft.com/office/drawing/2014/main" id="{EA5333EF-3CE8-4811-9CFD-D03EE22D0B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4207" y="3152194"/>
                <a:ext cx="777430" cy="9795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DEE897-4697-43D4-A3C0-8B494087734F}"/>
                  </a:ext>
                </a:extLst>
              </p:cNvPr>
              <p:cNvSpPr txBox="1"/>
              <p:nvPr/>
            </p:nvSpPr>
            <p:spPr>
              <a:xfrm>
                <a:off x="3350927" y="4156407"/>
                <a:ext cx="15687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/>
                  <a:t>Raspberry 1</a:t>
                </a:r>
                <a:endParaRPr lang="ko-KR" altLang="en-US" sz="1200" b="1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D09A85-C169-47FD-8414-8F6958E089E5}"/>
                </a:ext>
              </a:extLst>
            </p:cNvPr>
            <p:cNvSpPr txBox="1"/>
            <p:nvPr/>
          </p:nvSpPr>
          <p:spPr>
            <a:xfrm>
              <a:off x="2210604" y="4112253"/>
              <a:ext cx="810793" cy="283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Desktop</a:t>
              </a:r>
              <a:endParaRPr lang="ko-KR" altLang="en-US" sz="1200" b="1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3498B1C-2062-4F9B-AC31-30B43A06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3404" y="6016344"/>
              <a:ext cx="980679" cy="382083"/>
            </a:xfrm>
            <a:prstGeom prst="rect">
              <a:avLst/>
            </a:prstGeom>
          </p:spPr>
        </p:pic>
        <p:pic>
          <p:nvPicPr>
            <p:cNvPr id="1044" name="Picture 20" descr="태양패널 로고에 대한 이미지 검색결과">
              <a:extLst>
                <a:ext uri="{FF2B5EF4-FFF2-40B4-BE49-F238E27FC236}">
                  <a16:creationId xmlns:a16="http://schemas.microsoft.com/office/drawing/2014/main" id="{C3704663-11AD-4130-AB52-140264E52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6527" y="5260278"/>
              <a:ext cx="1132820" cy="1132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23419B-6B38-4944-83CB-CB8E1E55BA03}"/>
                </a:ext>
              </a:extLst>
            </p:cNvPr>
            <p:cNvSpPr txBox="1"/>
            <p:nvPr/>
          </p:nvSpPr>
          <p:spPr>
            <a:xfrm>
              <a:off x="1200891" y="3015916"/>
              <a:ext cx="13757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Command</a:t>
              </a:r>
              <a:endParaRPr lang="ko-KR" altLang="en-US" sz="1600" b="1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57145F9-55BE-4F56-981A-4FBDCD0EF785}"/>
                </a:ext>
              </a:extLst>
            </p:cNvPr>
            <p:cNvSpPr/>
            <p:nvPr/>
          </p:nvSpPr>
          <p:spPr>
            <a:xfrm>
              <a:off x="1237465" y="4433764"/>
              <a:ext cx="16008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/>
                <a:t>Solar System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7808619-B435-4547-84DF-4AA18F8D716A}"/>
                </a:ext>
              </a:extLst>
            </p:cNvPr>
            <p:cNvSpPr/>
            <p:nvPr/>
          </p:nvSpPr>
          <p:spPr>
            <a:xfrm>
              <a:off x="1209094" y="1944118"/>
              <a:ext cx="881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/>
                <a:t>Server</a:t>
              </a:r>
            </a:p>
          </p:txBody>
        </p:sp>
        <p:pic>
          <p:nvPicPr>
            <p:cNvPr id="1040" name="Picture 16" descr="모터 일러스트에 대한 이미지 검색결과">
              <a:extLst>
                <a:ext uri="{FF2B5EF4-FFF2-40B4-BE49-F238E27FC236}">
                  <a16:creationId xmlns:a16="http://schemas.microsoft.com/office/drawing/2014/main" id="{241A2502-9F2C-45BA-AA98-4A51C7D6E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036" y="5425876"/>
              <a:ext cx="977457" cy="85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C83BA294-2381-466B-9109-3B4B106F30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9575" y="5698352"/>
              <a:ext cx="1" cy="317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FFDBDB0D-75A1-48E5-9114-B6F46F4B318D}"/>
                </a:ext>
              </a:extLst>
            </p:cNvPr>
            <p:cNvGrpSpPr/>
            <p:nvPr/>
          </p:nvGrpSpPr>
          <p:grpSpPr>
            <a:xfrm>
              <a:off x="2031495" y="5662833"/>
              <a:ext cx="2766260" cy="702903"/>
              <a:chOff x="2025879" y="5598357"/>
              <a:chExt cx="2766260" cy="702903"/>
            </a:xfrm>
          </p:grpSpPr>
          <p:cxnSp>
            <p:nvCxnSpPr>
              <p:cNvPr id="1087" name="연결선: 꺾임 1086">
                <a:extLst>
                  <a:ext uri="{FF2B5EF4-FFF2-40B4-BE49-F238E27FC236}">
                    <a16:creationId xmlns:a16="http://schemas.microsoft.com/office/drawing/2014/main" id="{433297E2-CDA2-4EDA-8121-563CD839A7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5879" y="6170328"/>
                <a:ext cx="2394360" cy="130932"/>
              </a:xfrm>
              <a:prstGeom prst="bentConnector3">
                <a:avLst>
                  <a:gd name="adj1" fmla="val 42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연결선: 꺾임 1090">
                <a:extLst>
                  <a:ext uri="{FF2B5EF4-FFF2-40B4-BE49-F238E27FC236}">
                    <a16:creationId xmlns:a16="http://schemas.microsoft.com/office/drawing/2014/main" id="{F15687A9-A2A1-4CD9-BD26-2EDDC6334BA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257033" y="5755541"/>
                <a:ext cx="692289" cy="377922"/>
              </a:xfrm>
              <a:prstGeom prst="bentConnector3">
                <a:avLst>
                  <a:gd name="adj1" fmla="val 597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8" name="직선 연결선 1107">
              <a:extLst>
                <a:ext uri="{FF2B5EF4-FFF2-40B4-BE49-F238E27FC236}">
                  <a16:creationId xmlns:a16="http://schemas.microsoft.com/office/drawing/2014/main" id="{4A16879E-ADB6-4366-A9C4-39B99B299A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2036" y="5858772"/>
              <a:ext cx="6723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11" name="그림 1110">
              <a:extLst>
                <a:ext uri="{FF2B5EF4-FFF2-40B4-BE49-F238E27FC236}">
                  <a16:creationId xmlns:a16="http://schemas.microsoft.com/office/drawing/2014/main" id="{AA1B9F1B-B469-44FA-BCA6-0DC4E2F2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13936" y="5312322"/>
              <a:ext cx="395483" cy="474580"/>
            </a:xfrm>
            <a:prstGeom prst="rect">
              <a:avLst/>
            </a:prstGeom>
          </p:spPr>
        </p:pic>
        <p:sp>
          <p:nvSpPr>
            <p:cNvPr id="1112" name="직사각형 1111">
              <a:extLst>
                <a:ext uri="{FF2B5EF4-FFF2-40B4-BE49-F238E27FC236}">
                  <a16:creationId xmlns:a16="http://schemas.microsoft.com/office/drawing/2014/main" id="{A5D9BAB4-8A07-48B4-8AD0-6B75985ADA43}"/>
                </a:ext>
              </a:extLst>
            </p:cNvPr>
            <p:cNvSpPr/>
            <p:nvPr/>
          </p:nvSpPr>
          <p:spPr>
            <a:xfrm>
              <a:off x="2874081" y="4962722"/>
              <a:ext cx="1404149" cy="1486646"/>
            </a:xfrm>
            <a:prstGeom prst="rect">
              <a:avLst/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12391C73-BFE1-4EFC-A98D-4EF23F3DC01A}"/>
                </a:ext>
              </a:extLst>
            </p:cNvPr>
            <p:cNvSpPr/>
            <p:nvPr/>
          </p:nvSpPr>
          <p:spPr>
            <a:xfrm>
              <a:off x="2902805" y="4970267"/>
              <a:ext cx="17669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Motor Control</a:t>
              </a:r>
              <a:endParaRPr lang="ko-KR" altLang="en-US" sz="1400" b="1" dirty="0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B60FCC1B-F360-422F-BA7E-4A2A2336CFF1}"/>
                </a:ext>
              </a:extLst>
            </p:cNvPr>
            <p:cNvSpPr/>
            <p:nvPr/>
          </p:nvSpPr>
          <p:spPr>
            <a:xfrm>
              <a:off x="4278231" y="4962722"/>
              <a:ext cx="1384795" cy="1479502"/>
            </a:xfrm>
            <a:prstGeom prst="rect">
              <a:avLst/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8403B53-65A2-4DFF-A75B-93D21CF84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94077" y="5146131"/>
              <a:ext cx="510502" cy="773046"/>
            </a:xfrm>
            <a:prstGeom prst="rect">
              <a:avLst/>
            </a:prstGeom>
          </p:spPr>
        </p:pic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6167EF13-FF8E-4907-BA72-DE18BBB8DEA4}"/>
                </a:ext>
              </a:extLst>
            </p:cNvPr>
            <p:cNvSpPr/>
            <p:nvPr/>
          </p:nvSpPr>
          <p:spPr>
            <a:xfrm>
              <a:off x="4315792" y="4948445"/>
              <a:ext cx="17669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Solar Control</a:t>
              </a:r>
              <a:endParaRPr lang="ko-KR" altLang="en-US" sz="1400" b="1" dirty="0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50B035C-7471-4387-9156-53D62104AC40}"/>
                </a:ext>
              </a:extLst>
            </p:cNvPr>
            <p:cNvSpPr/>
            <p:nvPr/>
          </p:nvSpPr>
          <p:spPr>
            <a:xfrm>
              <a:off x="1212770" y="4969810"/>
              <a:ext cx="1661312" cy="1473999"/>
            </a:xfrm>
            <a:prstGeom prst="rect">
              <a:avLst/>
            </a:prstGeom>
            <a:noFill/>
            <a:ln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9D2CF7F-F7DB-411A-AA40-2BEF50FFB0C3}"/>
                </a:ext>
              </a:extLst>
            </p:cNvPr>
            <p:cNvSpPr/>
            <p:nvPr/>
          </p:nvSpPr>
          <p:spPr>
            <a:xfrm>
              <a:off x="1430896" y="4962722"/>
              <a:ext cx="17669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Light Control</a:t>
              </a:r>
              <a:endParaRPr lang="ko-KR" altLang="en-US" sz="1400" b="1" dirty="0"/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A828E9E5-F385-44C4-8445-9D08F0C1C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42869" y="5320156"/>
              <a:ext cx="395483" cy="474580"/>
            </a:xfrm>
            <a:prstGeom prst="rect">
              <a:avLst/>
            </a:prstGeom>
          </p:spPr>
        </p:pic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C1108055-74BF-4853-A0FE-4F5BD524BEEB}"/>
                </a:ext>
              </a:extLst>
            </p:cNvPr>
            <p:cNvGrpSpPr/>
            <p:nvPr/>
          </p:nvGrpSpPr>
          <p:grpSpPr>
            <a:xfrm>
              <a:off x="2314390" y="3733358"/>
              <a:ext cx="3202181" cy="1229365"/>
              <a:chOff x="2314390" y="3733358"/>
              <a:chExt cx="3202181" cy="1229365"/>
            </a:xfrm>
          </p:grpSpPr>
          <p:cxnSp>
            <p:nvCxnSpPr>
              <p:cNvPr id="1099" name="연결선: 꺾임 1098">
                <a:extLst>
                  <a:ext uri="{FF2B5EF4-FFF2-40B4-BE49-F238E27FC236}">
                    <a16:creationId xmlns:a16="http://schemas.microsoft.com/office/drawing/2014/main" id="{BCCD9CEF-1CD2-49A0-9A3B-A9E876FCCE1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41122" y="4020684"/>
                <a:ext cx="1062775" cy="488123"/>
              </a:xfrm>
              <a:prstGeom prst="bentConnector3">
                <a:avLst>
                  <a:gd name="adj1" fmla="val 9981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215036F3-838D-4735-9616-8F7D49F545F9}"/>
                  </a:ext>
                </a:extLst>
              </p:cNvPr>
              <p:cNvGrpSpPr/>
              <p:nvPr/>
            </p:nvGrpSpPr>
            <p:grpSpPr>
              <a:xfrm>
                <a:off x="2314390" y="4803099"/>
                <a:ext cx="2884897" cy="159624"/>
                <a:chOff x="2314390" y="4803099"/>
                <a:chExt cx="2884897" cy="159624"/>
              </a:xfrm>
            </p:grpSpPr>
            <p:grpSp>
              <p:nvGrpSpPr>
                <p:cNvPr id="1085" name="그룹 1084">
                  <a:extLst>
                    <a:ext uri="{FF2B5EF4-FFF2-40B4-BE49-F238E27FC236}">
                      <a16:creationId xmlns:a16="http://schemas.microsoft.com/office/drawing/2014/main" id="{9165B7EE-6EC1-469D-8D62-649CFE3390A3}"/>
                    </a:ext>
                  </a:extLst>
                </p:cNvPr>
                <p:cNvGrpSpPr/>
                <p:nvPr/>
              </p:nvGrpSpPr>
              <p:grpSpPr>
                <a:xfrm>
                  <a:off x="3448922" y="4804143"/>
                  <a:ext cx="1750365" cy="151389"/>
                  <a:chOff x="3384757" y="4516883"/>
                  <a:chExt cx="1750365" cy="151389"/>
                </a:xfrm>
              </p:grpSpPr>
              <p:cxnSp>
                <p:nvCxnSpPr>
                  <p:cNvPr id="1066" name="연결선: 꺾임 1065">
                    <a:extLst>
                      <a:ext uri="{FF2B5EF4-FFF2-40B4-BE49-F238E27FC236}">
                        <a16:creationId xmlns:a16="http://schemas.microsoft.com/office/drawing/2014/main" id="{C1532855-2985-46AB-86F7-124EE0DD8C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84757" y="4516883"/>
                    <a:ext cx="759339" cy="151389"/>
                  </a:xfrm>
                  <a:prstGeom prst="bentConnector3">
                    <a:avLst>
                      <a:gd name="adj1" fmla="val 1409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3" name="연결선: 꺾임 1072">
                    <a:extLst>
                      <a:ext uri="{FF2B5EF4-FFF2-40B4-BE49-F238E27FC236}">
                        <a16:creationId xmlns:a16="http://schemas.microsoft.com/office/drawing/2014/main" id="{C7AB39D7-0697-43B1-B4BC-A3A5D7AF5FB2}"/>
                      </a:ext>
                    </a:extLst>
                  </p:cNvPr>
                  <p:cNvCxnSpPr>
                    <a:cxnSpLocks/>
                    <a:stCxn id="157" idx="0"/>
                  </p:cNvCxnSpPr>
                  <p:nvPr/>
                </p:nvCxnSpPr>
                <p:spPr>
                  <a:xfrm rot="16200000" flipV="1">
                    <a:off x="4623706" y="4149768"/>
                    <a:ext cx="144302" cy="878531"/>
                  </a:xfrm>
                  <a:prstGeom prst="bentConnector2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26" name="연결선: 꺾임 1125">
                  <a:extLst>
                    <a:ext uri="{FF2B5EF4-FFF2-40B4-BE49-F238E27FC236}">
                      <a16:creationId xmlns:a16="http://schemas.microsoft.com/office/drawing/2014/main" id="{3FC83C7B-67C7-4D76-9D0D-D46D23C3A465}"/>
                    </a:ext>
                  </a:extLst>
                </p:cNvPr>
                <p:cNvCxnSpPr>
                  <a:cxnSpLocks/>
                  <a:stCxn id="160" idx="0"/>
                </p:cNvCxnSpPr>
                <p:nvPr/>
              </p:nvCxnSpPr>
              <p:spPr>
                <a:xfrm rot="5400000" flipH="1" flipV="1">
                  <a:off x="2896922" y="4220567"/>
                  <a:ext cx="159624" cy="132468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0DFD7018-4CDA-470C-BC51-F441529AAFC1}"/>
                  </a:ext>
                </a:extLst>
              </p:cNvPr>
              <p:cNvGrpSpPr/>
              <p:nvPr/>
            </p:nvGrpSpPr>
            <p:grpSpPr>
              <a:xfrm>
                <a:off x="3462563" y="4227677"/>
                <a:ext cx="815668" cy="558199"/>
                <a:chOff x="3462563" y="4227677"/>
                <a:chExt cx="815668" cy="558199"/>
              </a:xfrm>
            </p:grpSpPr>
            <p:cxnSp>
              <p:nvCxnSpPr>
                <p:cNvPr id="1137" name="연결선: 꺾임 1136">
                  <a:extLst>
                    <a:ext uri="{FF2B5EF4-FFF2-40B4-BE49-F238E27FC236}">
                      <a16:creationId xmlns:a16="http://schemas.microsoft.com/office/drawing/2014/main" id="{D910B2ED-C670-473B-B1B8-2F2D35E4C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3462563" y="4592608"/>
                  <a:ext cx="815668" cy="193268"/>
                </a:xfrm>
                <a:prstGeom prst="bentConnector3">
                  <a:avLst>
                    <a:gd name="adj1" fmla="val 101135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직선 연결선 1143">
                  <a:extLst>
                    <a:ext uri="{FF2B5EF4-FFF2-40B4-BE49-F238E27FC236}">
                      <a16:creationId xmlns:a16="http://schemas.microsoft.com/office/drawing/2014/main" id="{0D2E705B-2399-4972-B244-085BBB90F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8231" y="4227677"/>
                  <a:ext cx="0" cy="36493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41" name="Picture 26" descr="관련 이미지">
            <a:extLst>
              <a:ext uri="{FF2B5EF4-FFF2-40B4-BE49-F238E27FC236}">
                <a16:creationId xmlns:a16="http://schemas.microsoft.com/office/drawing/2014/main" id="{17C25081-48FD-48BD-B841-3EE59E6A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7403" y="297198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2" descr="메타마스크에 대한 이미지 검색결과">
            <a:extLst>
              <a:ext uri="{FF2B5EF4-FFF2-40B4-BE49-F238E27FC236}">
                <a16:creationId xmlns:a16="http://schemas.microsoft.com/office/drawing/2014/main" id="{46E63A35-D691-4944-B773-FC1A0AFCF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3144" y="2034593"/>
            <a:ext cx="740017" cy="74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그래픽 222" descr="사용자">
            <a:extLst>
              <a:ext uri="{FF2B5EF4-FFF2-40B4-BE49-F238E27FC236}">
                <a16:creationId xmlns:a16="http://schemas.microsoft.com/office/drawing/2014/main" id="{8AE71E2E-73B2-45A6-BC38-FBDF3CDE7C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2641" y="1997557"/>
            <a:ext cx="777053" cy="777053"/>
          </a:xfrm>
          <a:prstGeom prst="rect">
            <a:avLst/>
          </a:prstGeom>
        </p:spPr>
      </p:pic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D77D6AC-F29F-463D-BFD0-6CA9FB0D47C5}"/>
              </a:ext>
            </a:extLst>
          </p:cNvPr>
          <p:cNvSpPr/>
          <p:nvPr/>
        </p:nvSpPr>
        <p:spPr>
          <a:xfrm>
            <a:off x="8851183" y="2035705"/>
            <a:ext cx="1437370" cy="799784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6160541-F32E-4061-B68E-7E2B981DDE6E}"/>
              </a:ext>
            </a:extLst>
          </p:cNvPr>
          <p:cNvSpPr/>
          <p:nvPr/>
        </p:nvSpPr>
        <p:spPr>
          <a:xfrm>
            <a:off x="8398261" y="2732626"/>
            <a:ext cx="774255" cy="530619"/>
          </a:xfrm>
          <a:prstGeom prst="rect">
            <a:avLst/>
          </a:prstGeom>
          <a:solidFill>
            <a:schemeClr val="bg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End</a:t>
            </a:r>
          </a:p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Node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pic>
        <p:nvPicPr>
          <p:cNvPr id="230" name="Picture 22" descr="메타마스크에 대한 이미지 검색결과">
            <a:extLst>
              <a:ext uri="{FF2B5EF4-FFF2-40B4-BE49-F238E27FC236}">
                <a16:creationId xmlns:a16="http://schemas.microsoft.com/office/drawing/2014/main" id="{D6BD2407-0716-4550-8317-DFFE23862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0790" y="5346491"/>
            <a:ext cx="740017" cy="74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그래픽 230" descr="사용자">
            <a:extLst>
              <a:ext uri="{FF2B5EF4-FFF2-40B4-BE49-F238E27FC236}">
                <a16:creationId xmlns:a16="http://schemas.microsoft.com/office/drawing/2014/main" id="{CE098494-75D6-4EB3-8410-E10DF69969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6464" y="5337830"/>
            <a:ext cx="777053" cy="777053"/>
          </a:xfrm>
          <a:prstGeom prst="rect">
            <a:avLst/>
          </a:prstGeom>
        </p:spPr>
      </p:pic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B461F4B9-1B67-4AE3-808F-F0BDD43EAD24}"/>
              </a:ext>
            </a:extLst>
          </p:cNvPr>
          <p:cNvSpPr/>
          <p:nvPr/>
        </p:nvSpPr>
        <p:spPr>
          <a:xfrm>
            <a:off x="8858573" y="5258083"/>
            <a:ext cx="1437370" cy="862147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0C358741-0BB0-4188-9ECF-F6A575F32581}"/>
              </a:ext>
            </a:extLst>
          </p:cNvPr>
          <p:cNvSpPr/>
          <p:nvPr/>
        </p:nvSpPr>
        <p:spPr>
          <a:xfrm>
            <a:off x="8412545" y="4820384"/>
            <a:ext cx="774255" cy="530619"/>
          </a:xfrm>
          <a:prstGeom prst="rect">
            <a:avLst/>
          </a:prstGeom>
          <a:solidFill>
            <a:schemeClr val="bg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End</a:t>
            </a:r>
          </a:p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Node</a:t>
            </a:r>
            <a:endParaRPr lang="ko-KR" altLang="en-US" sz="1600" b="1">
              <a:solidFill>
                <a:schemeClr val="tx1"/>
              </a:solidFill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4ED493E9-EC38-48DC-8966-81BDBCDA98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4232" y="4509058"/>
            <a:ext cx="438409" cy="434068"/>
          </a:xfrm>
          <a:prstGeom prst="rect">
            <a:avLst/>
          </a:prstGeom>
        </p:spPr>
      </p:pic>
      <p:pic>
        <p:nvPicPr>
          <p:cNvPr id="234" name="그림 233">
            <a:extLst>
              <a:ext uri="{FF2B5EF4-FFF2-40B4-BE49-F238E27FC236}">
                <a16:creationId xmlns:a16="http://schemas.microsoft.com/office/drawing/2014/main" id="{AC5C11DE-85D3-4775-864D-6FF19D097F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38347" y="3122784"/>
            <a:ext cx="405756" cy="401739"/>
          </a:xfrm>
          <a:prstGeom prst="rect">
            <a:avLst/>
          </a:prstGeom>
        </p:spPr>
      </p:pic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E1BA1639-4D6F-4F14-A1F0-8D462B85B2A8}"/>
              </a:ext>
            </a:extLst>
          </p:cNvPr>
          <p:cNvGrpSpPr/>
          <p:nvPr/>
        </p:nvGrpSpPr>
        <p:grpSpPr>
          <a:xfrm>
            <a:off x="6527960" y="3584491"/>
            <a:ext cx="966372" cy="1231467"/>
            <a:chOff x="7136453" y="3199622"/>
            <a:chExt cx="966372" cy="1231467"/>
          </a:xfrm>
        </p:grpSpPr>
        <p:pic>
          <p:nvPicPr>
            <p:cNvPr id="135" name="Picture 24" descr="크롬에 대한 이미지 검색결과">
              <a:extLst>
                <a:ext uri="{FF2B5EF4-FFF2-40B4-BE49-F238E27FC236}">
                  <a16:creationId xmlns:a16="http://schemas.microsoft.com/office/drawing/2014/main" id="{2EFCEBB3-52CC-4AFC-9EF6-DA41C66F0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6453" y="3199622"/>
              <a:ext cx="966372" cy="96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6F4C2B7-EEE1-4E5A-BF23-6209E8E7857F}"/>
                </a:ext>
              </a:extLst>
            </p:cNvPr>
            <p:cNvSpPr txBox="1"/>
            <p:nvPr/>
          </p:nvSpPr>
          <p:spPr>
            <a:xfrm>
              <a:off x="7321898" y="4092535"/>
              <a:ext cx="69489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/>
                <a:t>API</a:t>
              </a:r>
              <a:endParaRPr lang="ko-KR" altLang="en-US" sz="1600" b="1"/>
            </a:p>
          </p:txBody>
        </p:sp>
      </p:grp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251752DB-A077-46EB-899F-4A664582E624}"/>
              </a:ext>
            </a:extLst>
          </p:cNvPr>
          <p:cNvCxnSpPr>
            <a:cxnSpLocks/>
            <a:stCxn id="135" idx="1"/>
          </p:cNvCxnSpPr>
          <p:nvPr/>
        </p:nvCxnSpPr>
        <p:spPr>
          <a:xfrm flipH="1" flipV="1">
            <a:off x="6082992" y="3733358"/>
            <a:ext cx="444968" cy="334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왼쪽 중괄호 148">
            <a:extLst>
              <a:ext uri="{FF2B5EF4-FFF2-40B4-BE49-F238E27FC236}">
                <a16:creationId xmlns:a16="http://schemas.microsoft.com/office/drawing/2014/main" id="{5B760D6E-A405-4933-AA81-2E06D4DB2E2F}"/>
              </a:ext>
            </a:extLst>
          </p:cNvPr>
          <p:cNvSpPr/>
          <p:nvPr/>
        </p:nvSpPr>
        <p:spPr>
          <a:xfrm>
            <a:off x="7378248" y="2034593"/>
            <a:ext cx="511543" cy="41642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1E25BE-2E33-4CCC-8EF1-199FAC1C73FD}"/>
              </a:ext>
            </a:extLst>
          </p:cNvPr>
          <p:cNvSpPr txBox="1"/>
          <p:nvPr/>
        </p:nvSpPr>
        <p:spPr>
          <a:xfrm>
            <a:off x="5410729" y="4023388"/>
            <a:ext cx="1090698" cy="255471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Raspberry 2</a:t>
            </a:r>
            <a:endParaRPr lang="ko-KR" altLang="en-US" sz="1200" b="1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4CE4D3B-ACE6-4B17-B3EB-B2C94B4441ED}"/>
              </a:ext>
            </a:extLst>
          </p:cNvPr>
          <p:cNvCxnSpPr>
            <a:endCxn id="19" idx="0"/>
          </p:cNvCxnSpPr>
          <p:nvPr/>
        </p:nvCxnSpPr>
        <p:spPr>
          <a:xfrm>
            <a:off x="3857035" y="2488745"/>
            <a:ext cx="444995" cy="75092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CB46D5B-F1EA-4BFF-8A18-7C60D8F0285D}"/>
              </a:ext>
            </a:extLst>
          </p:cNvPr>
          <p:cNvCxnSpPr/>
          <p:nvPr/>
        </p:nvCxnSpPr>
        <p:spPr>
          <a:xfrm rot="10800000" flipV="1">
            <a:off x="2562526" y="2488744"/>
            <a:ext cx="389079" cy="881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7A0D26BF-2844-471A-A3E2-0D4F7769B03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6482" y="2067838"/>
            <a:ext cx="735675" cy="735675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1A61E821-5EFD-429C-855D-85995D3E7229}"/>
              </a:ext>
            </a:extLst>
          </p:cNvPr>
          <p:cNvGrpSpPr/>
          <p:nvPr/>
        </p:nvGrpSpPr>
        <p:grpSpPr>
          <a:xfrm>
            <a:off x="408479" y="400372"/>
            <a:ext cx="6385861" cy="651240"/>
            <a:chOff x="292100" y="250312"/>
            <a:chExt cx="6385861" cy="65124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9F9987F-BA04-4642-AF83-BACD93E039F4}"/>
                </a:ext>
              </a:extLst>
            </p:cNvPr>
            <p:cNvSpPr/>
            <p:nvPr/>
          </p:nvSpPr>
          <p:spPr>
            <a:xfrm>
              <a:off x="292100" y="250312"/>
              <a:ext cx="651240" cy="65124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F9E623F-CB0E-49DB-9831-68D43C539CB9}"/>
                </a:ext>
              </a:extLst>
            </p:cNvPr>
            <p:cNvSpPr txBox="1"/>
            <p:nvPr/>
          </p:nvSpPr>
          <p:spPr>
            <a:xfrm>
              <a:off x="1079500" y="272401"/>
              <a:ext cx="5598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Implementation</a:t>
              </a:r>
              <a:endParaRPr lang="ko-KR" altLang="en-US" sz="3200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74" name="Picture 2" descr="라즈베리 파이 로고에 대한 이미지 검색결과">
            <a:extLst>
              <a:ext uri="{FF2B5EF4-FFF2-40B4-BE49-F238E27FC236}">
                <a16:creationId xmlns:a16="http://schemas.microsoft.com/office/drawing/2014/main" id="{4AACFDDA-6A9E-4BBE-8FD8-E7B8EDDE5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0885" y="3225097"/>
            <a:ext cx="645488" cy="81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8B0A2C-4FD4-48C1-85AE-59F52A65E4F0}"/>
              </a:ext>
            </a:extLst>
          </p:cNvPr>
          <p:cNvSpPr/>
          <p:nvPr/>
        </p:nvSpPr>
        <p:spPr>
          <a:xfrm>
            <a:off x="5455921" y="3216083"/>
            <a:ext cx="960936" cy="10627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0E747BF-9A7A-4891-83B0-D642314D8807}"/>
              </a:ext>
            </a:extLst>
          </p:cNvPr>
          <p:cNvCxnSpPr/>
          <p:nvPr/>
        </p:nvCxnSpPr>
        <p:spPr>
          <a:xfrm>
            <a:off x="1237465" y="2926929"/>
            <a:ext cx="44255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4CA90774-35AD-4F03-9BDC-93F9539F14B5}"/>
              </a:ext>
            </a:extLst>
          </p:cNvPr>
          <p:cNvCxnSpPr/>
          <p:nvPr/>
        </p:nvCxnSpPr>
        <p:spPr>
          <a:xfrm>
            <a:off x="1232220" y="4465093"/>
            <a:ext cx="44255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14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5036</TotalTime>
  <Words>1628</Words>
  <Application>Microsoft Macintosh PowerPoint</Application>
  <PresentationFormat>와이드스크린</PresentationFormat>
  <Paragraphs>445</Paragraphs>
  <Slides>35</Slides>
  <Notes>35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08서울남산체 B</vt:lpstr>
      <vt:lpstr>08서울남산체 EB</vt:lpstr>
      <vt:lpstr>경기천년제목 Bold</vt:lpstr>
      <vt:lpstr>배달의민족 도현</vt:lpstr>
      <vt:lpstr>맑은 고딕</vt:lpstr>
      <vt:lpstr>Arial</vt:lpstr>
      <vt:lpstr>Helvetica Neue Medium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수빈 곽</dc:creator>
  <cp:lastModifiedBy>Kangbeong hyun</cp:lastModifiedBy>
  <cp:revision>239</cp:revision>
  <dcterms:created xsi:type="dcterms:W3CDTF">2019-05-25T16:36:02Z</dcterms:created>
  <dcterms:modified xsi:type="dcterms:W3CDTF">2020-06-25T10:02:40Z</dcterms:modified>
</cp:coreProperties>
</file>